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922" r:id="rId4"/>
  </p:sldMasterIdLst>
  <p:notesMasterIdLst>
    <p:notesMasterId r:id="rId25"/>
  </p:notesMasterIdLst>
  <p:handoutMasterIdLst>
    <p:handoutMasterId r:id="rId26"/>
  </p:handoutMasterIdLst>
  <p:sldIdLst>
    <p:sldId id="1627" r:id="rId5"/>
    <p:sldId id="1778" r:id="rId6"/>
    <p:sldId id="1684" r:id="rId7"/>
    <p:sldId id="1828" r:id="rId8"/>
    <p:sldId id="1868" r:id="rId9"/>
    <p:sldId id="1729" r:id="rId10"/>
    <p:sldId id="1860" r:id="rId11"/>
    <p:sldId id="1871" r:id="rId12"/>
    <p:sldId id="1864" r:id="rId13"/>
    <p:sldId id="1865" r:id="rId14"/>
    <p:sldId id="1867" r:id="rId15"/>
    <p:sldId id="1866" r:id="rId16"/>
    <p:sldId id="1801" r:id="rId17"/>
    <p:sldId id="1872" r:id="rId18"/>
    <p:sldId id="1873" r:id="rId19"/>
    <p:sldId id="1876" r:id="rId20"/>
    <p:sldId id="1874" r:id="rId21"/>
    <p:sldId id="1875" r:id="rId22"/>
    <p:sldId id="2134805647" r:id="rId23"/>
    <p:sldId id="1790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20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A5E"/>
    <a:srgbClr val="FFD5D9"/>
    <a:srgbClr val="BCD9E9"/>
    <a:srgbClr val="DCC3DD"/>
    <a:srgbClr val="F5C7BB"/>
    <a:srgbClr val="EEEEEE"/>
    <a:srgbClr val="E8E8E8"/>
    <a:srgbClr val="D4D4D4"/>
    <a:srgbClr val="E8E6DF"/>
    <a:srgbClr val="FB5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7E1101-D149-4DB1-9478-9F90D28FE1AB}" v="21" dt="2023-12-07T05:57:05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0" autoAdjust="0"/>
    <p:restoredTop sz="91240" autoAdjust="0"/>
  </p:normalViewPr>
  <p:slideViewPr>
    <p:cSldViewPr snapToGrid="0">
      <p:cViewPr varScale="1">
        <p:scale>
          <a:sx n="67" d="100"/>
          <a:sy n="67" d="100"/>
        </p:scale>
        <p:origin x="1195" y="298"/>
      </p:cViewPr>
      <p:guideLst>
        <p:guide pos="4200"/>
        <p:guide orient="horz" pos="2160"/>
        <p:guide pos="584"/>
        <p:guide pos="3840"/>
      </p:guideLst>
    </p:cSldViewPr>
  </p:slideViewPr>
  <p:outlineViewPr>
    <p:cViewPr>
      <p:scale>
        <a:sx n="33" d="100"/>
        <a:sy n="33" d="100"/>
      </p:scale>
      <p:origin x="0" y="-100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5EA9D-C36A-4467-A902-611535847CF7}" type="datetime8">
              <a:rPr lang="en-US" smtClean="0">
                <a:latin typeface="Segoe UI" pitchFamily="34" charset="0"/>
              </a:rPr>
              <a:t>5/10/2025 7:59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335D45-9F57-483D-B7C3-4879BEF06079}" type="datetime8">
              <a:rPr lang="en-US" smtClean="0"/>
              <a:t>5/10/2025 7:59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Learning/mslearn-knowledge-mining/tree/main/Instructions/Exercis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58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E800E5A-075F-404B-B653-9A47741C124F}" type="datetime8">
              <a:rPr lang="en-US" smtClean="0"/>
              <a:t>5/10/2025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8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75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01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Labs to complete on students own time. These indicated exercises are recommended for them to complete on Learn. https://aka.ms/km-ai-lp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48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406D6F-2621-401F-8C0E-43AF96E074A0}" type="datetime8">
              <a:rPr lang="en-US" smtClean="0"/>
              <a:t>5/10/2025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9F826B-E351-40AE-A576-2C270B6761DD}" type="datetime8">
              <a:rPr lang="en-US" smtClean="0"/>
              <a:t>5/10/2025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4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7B0AC13-FB77-4A84-8681-0482EFC888F3}" type="datetime8">
              <a:rPr lang="en-US" smtClean="0"/>
              <a:t>5/10/2025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87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7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 demo – can use the exercises here: </a:t>
            </a:r>
            <a:r>
              <a:rPr lang="en-US" dirty="0" err="1">
                <a:hlinkClick r:id="rId3"/>
              </a:rPr>
              <a:t>mslearn</a:t>
            </a:r>
            <a:r>
              <a:rPr lang="en-US" dirty="0">
                <a:hlinkClick r:id="rId3"/>
              </a:rPr>
              <a:t>-knowledge-mining/Instructions/Exercises at main · </a:t>
            </a:r>
            <a:r>
              <a:rPr lang="en-US" dirty="0" err="1">
                <a:hlinkClick r:id="rId3"/>
              </a:rPr>
              <a:t>MicrosoftLearning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mslearn</a:t>
            </a:r>
            <a:r>
              <a:rPr lang="en-US" dirty="0">
                <a:hlinkClick r:id="rId3"/>
              </a:rPr>
              <a:t>-knowledge-mining (github.com)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335D45-9F57-483D-B7C3-4879BEF06079}" type="datetime8">
              <a:rPr lang="en-US" smtClean="0"/>
              <a:t>5/10/2025 7:59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7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271FB7A-72FC-2B10-878C-854A9CF5A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0326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886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4C53E4F-2958-0FC0-1745-B9DBECE7A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643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508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EDDB5AC-BBCB-7CEB-9BCA-27715FCAD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1046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71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0355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8675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89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7744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14A3419-0299-D6E2-EAEC-B759C421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3621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0571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87FC08B-CC69-ED5E-1E89-0FB4958D4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7534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ADD2377-43F1-3C9F-D5EF-EBBBA2C54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7606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994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369332"/>
          </a:xfrm>
        </p:spPr>
        <p:txBody>
          <a:bodyPr/>
          <a:lstStyle>
            <a:lvl1pPr>
              <a:defRPr sz="24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9737277-FC4D-0B1F-1FD5-5CD35AF44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860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7857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3338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33135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9112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3803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572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8282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8437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8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224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86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22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507831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24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C3CADB3-1E72-D613-A509-B863360A3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96756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86027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281408E-274B-89C6-8571-F986E6EE6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3962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B2054C5-1258-8F24-CB3E-C0C7AA29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7226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D724FF2-BFB6-0799-B9AE-F83BA9177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0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14116FB-E904-DC73-7B06-3E2245263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280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166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442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5805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2651760" cy="49244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73353" y="2995283"/>
            <a:ext cx="2651760" cy="49244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2506" y="2995283"/>
            <a:ext cx="2651760" cy="49244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265176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5543" y="3616497"/>
            <a:ext cx="265176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64696" y="3616497"/>
            <a:ext cx="265176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FBD5E29-83C3-DB6B-0644-FCA7CF00AB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51660" y="2995283"/>
            <a:ext cx="2651760" cy="49244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EEB4C04-F24E-17AD-CA23-C0FABED006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53850" y="3616497"/>
            <a:ext cx="265176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20806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20995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9911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1213A3-3544-27B7-2054-94AFF3873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788266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490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00A7934-B6A5-1A91-FBCA-710DD07C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23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6543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750801D-F318-C32F-F1A8-2EB08A5D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6520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3263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2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419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3" r:id="rId1"/>
    <p:sldLayoutId id="2147484924" r:id="rId2"/>
    <p:sldLayoutId id="2147484925" r:id="rId3"/>
    <p:sldLayoutId id="2147484926" r:id="rId4"/>
    <p:sldLayoutId id="2147484927" r:id="rId5"/>
    <p:sldLayoutId id="2147484928" r:id="rId6"/>
    <p:sldLayoutId id="2147484930" r:id="rId7"/>
    <p:sldLayoutId id="2147484931" r:id="rId8"/>
    <p:sldLayoutId id="2147484932" r:id="rId9"/>
    <p:sldLayoutId id="2147484933" r:id="rId10"/>
    <p:sldLayoutId id="2147484934" r:id="rId11"/>
    <p:sldLayoutId id="2147484935" r:id="rId12"/>
    <p:sldLayoutId id="2147484936" r:id="rId13"/>
    <p:sldLayoutId id="2147484937" r:id="rId14"/>
    <p:sldLayoutId id="2147484938" r:id="rId15"/>
    <p:sldLayoutId id="2147484939" r:id="rId16"/>
    <p:sldLayoutId id="2147484940" r:id="rId17"/>
    <p:sldLayoutId id="2147484941" r:id="rId18"/>
    <p:sldLayoutId id="2147484942" r:id="rId19"/>
    <p:sldLayoutId id="2147484943" r:id="rId20"/>
    <p:sldLayoutId id="2147484944" r:id="rId21"/>
    <p:sldLayoutId id="2147484946" r:id="rId22"/>
    <p:sldLayoutId id="2147484947" r:id="rId23"/>
    <p:sldLayoutId id="2147484951" r:id="rId24"/>
    <p:sldLayoutId id="2147484952" r:id="rId25"/>
    <p:sldLayoutId id="2147484953" r:id="rId26"/>
    <p:sldLayoutId id="2147484954" r:id="rId27"/>
    <p:sldLayoutId id="2147484955" r:id="rId28"/>
    <p:sldLayoutId id="2147484956" r:id="rId29"/>
    <p:sldLayoutId id="2147484957" r:id="rId30"/>
    <p:sldLayoutId id="2147484958" r:id="rId31"/>
    <p:sldLayoutId id="2147484959" r:id="rId32"/>
    <p:sldLayoutId id="2147484960" r:id="rId33"/>
    <p:sldLayoutId id="2147484961" r:id="rId34"/>
    <p:sldLayoutId id="2147484962" r:id="rId35"/>
    <p:sldLayoutId id="2147484963" r:id="rId36"/>
    <p:sldLayoutId id="2147484964" r:id="rId37"/>
    <p:sldLayoutId id="2147484965" r:id="rId38"/>
    <p:sldLayoutId id="2147484966" r:id="rId39"/>
    <p:sldLayoutId id="2147484967" r:id="rId40"/>
    <p:sldLayoutId id="2147484968" r:id="rId41"/>
    <p:sldLayoutId id="2147484969" r:id="rId4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.png"/><Relationship Id="rId11" Type="http://schemas.openxmlformats.org/officeDocument/2006/relationships/image" Target="../media/image16.svg"/><Relationship Id="rId5" Type="http://schemas.openxmlformats.org/officeDocument/2006/relationships/image" Target="../media/image32.svg"/><Relationship Id="rId15" Type="http://schemas.openxmlformats.org/officeDocument/2006/relationships/image" Target="../media/image28.svg"/><Relationship Id="rId10" Type="http://schemas.openxmlformats.org/officeDocument/2006/relationships/image" Target="../media/image15.png"/><Relationship Id="rId4" Type="http://schemas.openxmlformats.org/officeDocument/2006/relationships/image" Target="../media/image31.png"/><Relationship Id="rId9" Type="http://schemas.openxmlformats.org/officeDocument/2006/relationships/image" Target="../media/image18.sv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Creating a Knowledge Mining Solution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1CD04-9D15-9C6A-E065-C9CABF8F6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832C6-F4A5-4728-82DE-85FDED22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Custom Skills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09B4A66-87BA-BC57-2A6B-56E0140152DD}"/>
              </a:ext>
            </a:extLst>
          </p:cNvPr>
          <p:cNvSpPr txBox="1">
            <a:spLocks/>
          </p:cNvSpPr>
          <p:nvPr/>
        </p:nvSpPr>
        <p:spPr>
          <a:xfrm>
            <a:off x="584199" y="1594155"/>
            <a:ext cx="3982787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When built-in skills don’t provide what you need…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DEF4849C-4867-7ED0-30D3-E7D4D03F04AB}"/>
              </a:ext>
            </a:extLst>
          </p:cNvPr>
          <p:cNvSpPr txBox="1">
            <a:spLocks/>
          </p:cNvSpPr>
          <p:nvPr/>
        </p:nvSpPr>
        <p:spPr>
          <a:xfrm>
            <a:off x="584199" y="2511359"/>
            <a:ext cx="398278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spc="0" baseline="0">
                <a:latin typeface="+mj-lt"/>
                <a:cs typeface="Segoe UI" panose="020B0502040204020203" pitchFamily="34" charset="0"/>
              </a:defRPr>
            </a:lvl1pPr>
            <a:lvl2pPr marL="265176" marR="0" indent="-109728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spc="0" baseline="0"/>
            </a:lvl2pPr>
            <a:lvl3pPr marL="384048" marR="0" indent="-118872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1800" dirty="0">
                <a:latin typeface="+mj-lt"/>
              </a:rPr>
              <a:t>Create a custom skill, for example: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9CEF01-DFB9-FF50-65D0-23E73C85B586}"/>
              </a:ext>
            </a:extLst>
          </p:cNvPr>
          <p:cNvSpPr txBox="1">
            <a:spLocks/>
          </p:cNvSpPr>
          <p:nvPr/>
        </p:nvSpPr>
        <p:spPr>
          <a:xfrm>
            <a:off x="584199" y="2863977"/>
            <a:ext cx="3982788" cy="1261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31775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/>
              <a:t>Integrate Document Intelligence</a:t>
            </a:r>
          </a:p>
          <a:p>
            <a:pPr marL="231775" lvl="1" indent="-231775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/>
              <a:t>Consume an Azure Machine Learning model</a:t>
            </a:r>
          </a:p>
          <a:p>
            <a:pPr marL="231775" lvl="1" indent="-231775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/>
              <a:t>Any other custom logic</a:t>
            </a:r>
          </a:p>
        </p:txBody>
      </p:sp>
      <p:sp>
        <p:nvSpPr>
          <p:cNvPr id="67" name="Content Placeholder 4">
            <a:extLst>
              <a:ext uri="{FF2B5EF4-FFF2-40B4-BE49-F238E27FC236}">
                <a16:creationId xmlns:a16="http://schemas.microsoft.com/office/drawing/2014/main" id="{34FF7324-A922-06B2-A251-AD54571986E9}"/>
              </a:ext>
            </a:extLst>
          </p:cNvPr>
          <p:cNvSpPr txBox="1">
            <a:spLocks/>
          </p:cNvSpPr>
          <p:nvPr/>
        </p:nvSpPr>
        <p:spPr>
          <a:xfrm>
            <a:off x="584199" y="4411797"/>
            <a:ext cx="317281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spc="0" baseline="0">
                <a:latin typeface="+mj-lt"/>
                <a:cs typeface="Segoe UI" panose="020B0502040204020203" pitchFamily="34" charset="0"/>
              </a:defRPr>
            </a:lvl1pPr>
            <a:lvl2pPr marL="265176" marR="0" indent="-109728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spc="0" baseline="0"/>
            </a:lvl2pPr>
            <a:lvl3pPr marL="384048" marR="0" indent="-118872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1800" dirty="0">
                <a:latin typeface="+mj-lt"/>
              </a:rPr>
              <a:t>Custom skills are implemented as Web APIs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620DEC67-BEC5-505E-84A5-C117A545BDCC}"/>
              </a:ext>
            </a:extLst>
          </p:cNvPr>
          <p:cNvSpPr txBox="1">
            <a:spLocks/>
          </p:cNvSpPr>
          <p:nvPr/>
        </p:nvSpPr>
        <p:spPr>
          <a:xfrm>
            <a:off x="584199" y="5109284"/>
            <a:ext cx="398278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31775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/>
              <a:t>Commonly Azure Functions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2883C-3A1B-89F5-723C-DE90C5105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91100" y="1581150"/>
            <a:ext cx="6608762" cy="443072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D86F46-E3CB-52F0-442D-915566EC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10092" y="1945890"/>
            <a:ext cx="2970779" cy="3701240"/>
            <a:chOff x="6708777" y="1945890"/>
            <a:chExt cx="2970779" cy="3701240"/>
          </a:xfrm>
        </p:grpSpPr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36EF873F-61D2-40FF-B274-72F0496A347A}"/>
                </a:ext>
              </a:extLst>
            </p:cNvPr>
            <p:cNvSpPr/>
            <p:nvPr/>
          </p:nvSpPr>
          <p:spPr bwMode="auto">
            <a:xfrm>
              <a:off x="6854105" y="2490789"/>
              <a:ext cx="413470" cy="231335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70FFDC6-DDE0-4836-9A3E-AD1588950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2704" y="2683975"/>
              <a:ext cx="872577" cy="872577"/>
            </a:xfrm>
            <a:prstGeom prst="rect">
              <a:avLst/>
            </a:prstGeom>
          </p:spPr>
        </p:pic>
        <p:pic>
          <p:nvPicPr>
            <p:cNvPr id="9" name="Graphic 8" descr="Checklist with solid fill">
              <a:extLst>
                <a:ext uri="{FF2B5EF4-FFF2-40B4-BE49-F238E27FC236}">
                  <a16:creationId xmlns:a16="http://schemas.microsoft.com/office/drawing/2014/main" id="{CDF20981-D1AE-4F5A-9C2F-21B2170E0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08777" y="2796743"/>
              <a:ext cx="714277" cy="71427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6C02C5-9FA8-4E3C-A380-484EDB91F0D7}"/>
                </a:ext>
              </a:extLst>
            </p:cNvPr>
            <p:cNvSpPr txBox="1"/>
            <p:nvPr/>
          </p:nvSpPr>
          <p:spPr>
            <a:xfrm>
              <a:off x="8150612" y="3494919"/>
              <a:ext cx="1528944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/>
                <a:t>Web API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419B78-8B12-4847-A321-8B7D9FFF4BCC}"/>
                </a:ext>
              </a:extLst>
            </p:cNvPr>
            <p:cNvGrpSpPr/>
            <p:nvPr/>
          </p:nvGrpSpPr>
          <p:grpSpPr>
            <a:xfrm>
              <a:off x="6828986" y="4819019"/>
              <a:ext cx="758506" cy="828111"/>
              <a:chOff x="5794375" y="2101850"/>
              <a:chExt cx="971021" cy="1060128"/>
            </a:xfrm>
            <a:solidFill>
              <a:srgbClr val="243A5E"/>
            </a:solidFill>
          </p:grpSpPr>
          <p:sp>
            <p:nvSpPr>
              <p:cNvPr id="13" name="Graphic 16" descr="Magnifying glass with solid fill">
                <a:extLst>
                  <a:ext uri="{FF2B5EF4-FFF2-40B4-BE49-F238E27FC236}">
                    <a16:creationId xmlns:a16="http://schemas.microsoft.com/office/drawing/2014/main" id="{CAF0FFBE-5B1E-4237-B358-2DC69254EA79}"/>
                  </a:ext>
                </a:extLst>
              </p:cNvPr>
              <p:cNvSpPr/>
              <p:nvPr/>
            </p:nvSpPr>
            <p:spPr>
              <a:xfrm>
                <a:off x="6013515" y="2409504"/>
                <a:ext cx="751881" cy="752474"/>
              </a:xfrm>
              <a:custGeom>
                <a:avLst/>
                <a:gdLst>
                  <a:gd name="connsiteX0" fmla="*/ 732473 w 751881"/>
                  <a:gd name="connsiteY0" fmla="*/ 638175 h 752474"/>
                  <a:gd name="connsiteX1" fmla="*/ 613410 w 751881"/>
                  <a:gd name="connsiteY1" fmla="*/ 519112 h 752474"/>
                  <a:gd name="connsiteX2" fmla="*/ 554355 w 751881"/>
                  <a:gd name="connsiteY2" fmla="*/ 501015 h 752474"/>
                  <a:gd name="connsiteX3" fmla="*/ 512445 w 751881"/>
                  <a:gd name="connsiteY3" fmla="*/ 459105 h 752474"/>
                  <a:gd name="connsiteX4" fmla="*/ 571500 w 751881"/>
                  <a:gd name="connsiteY4" fmla="*/ 285750 h 752474"/>
                  <a:gd name="connsiteX5" fmla="*/ 285750 w 751881"/>
                  <a:gd name="connsiteY5" fmla="*/ 0 h 752474"/>
                  <a:gd name="connsiteX6" fmla="*/ 0 w 751881"/>
                  <a:gd name="connsiteY6" fmla="*/ 285750 h 752474"/>
                  <a:gd name="connsiteX7" fmla="*/ 285750 w 751881"/>
                  <a:gd name="connsiteY7" fmla="*/ 571500 h 752474"/>
                  <a:gd name="connsiteX8" fmla="*/ 459105 w 751881"/>
                  <a:gd name="connsiteY8" fmla="*/ 512445 h 752474"/>
                  <a:gd name="connsiteX9" fmla="*/ 501015 w 751881"/>
                  <a:gd name="connsiteY9" fmla="*/ 554355 h 752474"/>
                  <a:gd name="connsiteX10" fmla="*/ 519112 w 751881"/>
                  <a:gd name="connsiteY10" fmla="*/ 613410 h 752474"/>
                  <a:gd name="connsiteX11" fmla="*/ 638175 w 751881"/>
                  <a:gd name="connsiteY11" fmla="*/ 732473 h 752474"/>
                  <a:gd name="connsiteX12" fmla="*/ 685800 w 751881"/>
                  <a:gd name="connsiteY12" fmla="*/ 752475 h 752474"/>
                  <a:gd name="connsiteX13" fmla="*/ 733425 w 751881"/>
                  <a:gd name="connsiteY13" fmla="*/ 732473 h 752474"/>
                  <a:gd name="connsiteX14" fmla="*/ 732473 w 751881"/>
                  <a:gd name="connsiteY14" fmla="*/ 638175 h 752474"/>
                  <a:gd name="connsiteX15" fmla="*/ 284798 w 751881"/>
                  <a:gd name="connsiteY15" fmla="*/ 513398 h 752474"/>
                  <a:gd name="connsiteX16" fmla="*/ 56197 w 751881"/>
                  <a:gd name="connsiteY16" fmla="*/ 284798 h 752474"/>
                  <a:gd name="connsiteX17" fmla="*/ 284798 w 751881"/>
                  <a:gd name="connsiteY17" fmla="*/ 56197 h 752474"/>
                  <a:gd name="connsiteX18" fmla="*/ 513398 w 751881"/>
                  <a:gd name="connsiteY18" fmla="*/ 284798 h 752474"/>
                  <a:gd name="connsiteX19" fmla="*/ 284798 w 751881"/>
                  <a:gd name="connsiteY19" fmla="*/ 513398 h 7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1881" h="752474">
                    <a:moveTo>
                      <a:pt x="732473" y="638175"/>
                    </a:moveTo>
                    <a:lnTo>
                      <a:pt x="613410" y="519112"/>
                    </a:lnTo>
                    <a:cubicBezTo>
                      <a:pt x="597218" y="502920"/>
                      <a:pt x="575310" y="497205"/>
                      <a:pt x="554355" y="501015"/>
                    </a:cubicBezTo>
                    <a:lnTo>
                      <a:pt x="512445" y="459105"/>
                    </a:lnTo>
                    <a:cubicBezTo>
                      <a:pt x="549593" y="411480"/>
                      <a:pt x="571500" y="350520"/>
                      <a:pt x="571500" y="285750"/>
                    </a:cubicBezTo>
                    <a:cubicBezTo>
                      <a:pt x="571500" y="128588"/>
                      <a:pt x="442912" y="0"/>
                      <a:pt x="285750" y="0"/>
                    </a:cubicBezTo>
                    <a:cubicBezTo>
                      <a:pt x="128588" y="0"/>
                      <a:pt x="0" y="128588"/>
                      <a:pt x="0" y="285750"/>
                    </a:cubicBezTo>
                    <a:cubicBezTo>
                      <a:pt x="0" y="442912"/>
                      <a:pt x="128588" y="571500"/>
                      <a:pt x="285750" y="571500"/>
                    </a:cubicBezTo>
                    <a:cubicBezTo>
                      <a:pt x="350520" y="571500"/>
                      <a:pt x="410528" y="549593"/>
                      <a:pt x="459105" y="512445"/>
                    </a:cubicBezTo>
                    <a:lnTo>
                      <a:pt x="501015" y="554355"/>
                    </a:lnTo>
                    <a:cubicBezTo>
                      <a:pt x="497205" y="575310"/>
                      <a:pt x="502920" y="597218"/>
                      <a:pt x="519112" y="613410"/>
                    </a:cubicBezTo>
                    <a:lnTo>
                      <a:pt x="638175" y="732473"/>
                    </a:lnTo>
                    <a:cubicBezTo>
                      <a:pt x="651510" y="745808"/>
                      <a:pt x="668655" y="752475"/>
                      <a:pt x="685800" y="752475"/>
                    </a:cubicBezTo>
                    <a:cubicBezTo>
                      <a:pt x="702945" y="752475"/>
                      <a:pt x="720090" y="745808"/>
                      <a:pt x="733425" y="732473"/>
                    </a:cubicBezTo>
                    <a:cubicBezTo>
                      <a:pt x="758190" y="705802"/>
                      <a:pt x="758190" y="663893"/>
                      <a:pt x="732473" y="638175"/>
                    </a:cubicBezTo>
                    <a:close/>
                    <a:moveTo>
                      <a:pt x="284798" y="513398"/>
                    </a:moveTo>
                    <a:cubicBezTo>
                      <a:pt x="159067" y="513398"/>
                      <a:pt x="56197" y="410528"/>
                      <a:pt x="56197" y="284798"/>
                    </a:cubicBezTo>
                    <a:cubicBezTo>
                      <a:pt x="56197" y="159067"/>
                      <a:pt x="159067" y="56197"/>
                      <a:pt x="284798" y="56197"/>
                    </a:cubicBezTo>
                    <a:cubicBezTo>
                      <a:pt x="410528" y="56197"/>
                      <a:pt x="513398" y="159067"/>
                      <a:pt x="513398" y="284798"/>
                    </a:cubicBezTo>
                    <a:cubicBezTo>
                      <a:pt x="513398" y="410528"/>
                      <a:pt x="410528" y="513398"/>
                      <a:pt x="284798" y="5133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" name="Content Placeholder 4" descr="List with solid fill">
                <a:extLst>
                  <a:ext uri="{FF2B5EF4-FFF2-40B4-BE49-F238E27FC236}">
                    <a16:creationId xmlns:a16="http://schemas.microsoft.com/office/drawing/2014/main" id="{7C93246F-C70B-421B-8485-284CC4A8D427}"/>
                  </a:ext>
                </a:extLst>
              </p:cNvPr>
              <p:cNvGrpSpPr/>
              <p:nvPr/>
            </p:nvGrpSpPr>
            <p:grpSpPr>
              <a:xfrm>
                <a:off x="5794375" y="2101850"/>
                <a:ext cx="590550" cy="762000"/>
                <a:chOff x="5794375" y="2101850"/>
                <a:chExt cx="590550" cy="762000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589AA52-1A9F-4F70-B180-BE969F099529}"/>
                    </a:ext>
                  </a:extLst>
                </p:cNvPr>
                <p:cNvSpPr/>
                <p:nvPr/>
              </p:nvSpPr>
              <p:spPr>
                <a:xfrm>
                  <a:off x="5794375" y="2101850"/>
                  <a:ext cx="590550" cy="762000"/>
                </a:xfrm>
                <a:custGeom>
                  <a:avLst/>
                  <a:gdLst>
                    <a:gd name="connsiteX0" fmla="*/ 533400 w 590550"/>
                    <a:gd name="connsiteY0" fmla="*/ 704850 h 762000"/>
                    <a:gd name="connsiteX1" fmla="*/ 57150 w 590550"/>
                    <a:gd name="connsiteY1" fmla="*/ 704850 h 762000"/>
                    <a:gd name="connsiteX2" fmla="*/ 57150 w 590550"/>
                    <a:gd name="connsiteY2" fmla="*/ 57150 h 762000"/>
                    <a:gd name="connsiteX3" fmla="*/ 533400 w 590550"/>
                    <a:gd name="connsiteY3" fmla="*/ 57150 h 762000"/>
                    <a:gd name="connsiteX4" fmla="*/ 533400 w 590550"/>
                    <a:gd name="connsiteY4" fmla="*/ 704850 h 762000"/>
                    <a:gd name="connsiteX5" fmla="*/ 590550 w 590550"/>
                    <a:gd name="connsiteY5" fmla="*/ 0 h 762000"/>
                    <a:gd name="connsiteX6" fmla="*/ 0 w 590550"/>
                    <a:gd name="connsiteY6" fmla="*/ 0 h 762000"/>
                    <a:gd name="connsiteX7" fmla="*/ 0 w 590550"/>
                    <a:gd name="connsiteY7" fmla="*/ 762000 h 762000"/>
                    <a:gd name="connsiteX8" fmla="*/ 590550 w 590550"/>
                    <a:gd name="connsiteY8" fmla="*/ 762000 h 762000"/>
                    <a:gd name="connsiteX9" fmla="*/ 590550 w 590550"/>
                    <a:gd name="connsiteY9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0550" h="762000">
                      <a:moveTo>
                        <a:pt x="533400" y="704850"/>
                      </a:moveTo>
                      <a:lnTo>
                        <a:pt x="57150" y="704850"/>
                      </a:lnTo>
                      <a:lnTo>
                        <a:pt x="57150" y="57150"/>
                      </a:lnTo>
                      <a:lnTo>
                        <a:pt x="533400" y="57150"/>
                      </a:lnTo>
                      <a:lnTo>
                        <a:pt x="533400" y="704850"/>
                      </a:lnTo>
                      <a:close/>
                      <a:moveTo>
                        <a:pt x="590550" y="0"/>
                      </a:moveTo>
                      <a:lnTo>
                        <a:pt x="0" y="0"/>
                      </a:lnTo>
                      <a:lnTo>
                        <a:pt x="0" y="762000"/>
                      </a:lnTo>
                      <a:lnTo>
                        <a:pt x="590550" y="762000"/>
                      </a:lnTo>
                      <a:lnTo>
                        <a:pt x="59055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606ED66-9921-4701-8EB2-249FD06767F1}"/>
                    </a:ext>
                  </a:extLst>
                </p:cNvPr>
                <p:cNvSpPr/>
                <p:nvPr/>
              </p:nvSpPr>
              <p:spPr>
                <a:xfrm>
                  <a:off x="6184900" y="2216150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0 h 76200"/>
                    <a:gd name="connsiteX1" fmla="*/ 76200 w 76200"/>
                    <a:gd name="connsiteY1" fmla="*/ 0 h 76200"/>
                    <a:gd name="connsiteX2" fmla="*/ 76200 w 76200"/>
                    <a:gd name="connsiteY2" fmla="*/ 76200 h 76200"/>
                    <a:gd name="connsiteX3" fmla="*/ 0 w 762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7620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5656136-F4E8-4E76-B407-733DD884CD19}"/>
                    </a:ext>
                  </a:extLst>
                </p:cNvPr>
                <p:cNvSpPr/>
                <p:nvPr/>
              </p:nvSpPr>
              <p:spPr>
                <a:xfrm>
                  <a:off x="5918200" y="2235200"/>
                  <a:ext cx="190500" cy="38100"/>
                </a:xfrm>
                <a:custGeom>
                  <a:avLst/>
                  <a:gdLst>
                    <a:gd name="connsiteX0" fmla="*/ 0 w 190500"/>
                    <a:gd name="connsiteY0" fmla="*/ 0 h 38100"/>
                    <a:gd name="connsiteX1" fmla="*/ 190500 w 190500"/>
                    <a:gd name="connsiteY1" fmla="*/ 0 h 38100"/>
                    <a:gd name="connsiteX2" fmla="*/ 190500 w 190500"/>
                    <a:gd name="connsiteY2" fmla="*/ 38100 h 38100"/>
                    <a:gd name="connsiteX3" fmla="*/ 0 w 1905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38100">
                      <a:moveTo>
                        <a:pt x="0" y="0"/>
                      </a:moveTo>
                      <a:lnTo>
                        <a:pt x="190500" y="0"/>
                      </a:lnTo>
                      <a:lnTo>
                        <a:pt x="1905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F0917DB-51B5-429E-8534-9787159033B2}"/>
                    </a:ext>
                  </a:extLst>
                </p:cNvPr>
                <p:cNvSpPr/>
                <p:nvPr/>
              </p:nvSpPr>
              <p:spPr>
                <a:xfrm>
                  <a:off x="6184900" y="2368550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0 h 76200"/>
                    <a:gd name="connsiteX1" fmla="*/ 76200 w 76200"/>
                    <a:gd name="connsiteY1" fmla="*/ 0 h 76200"/>
                    <a:gd name="connsiteX2" fmla="*/ 76200 w 76200"/>
                    <a:gd name="connsiteY2" fmla="*/ 76200 h 76200"/>
                    <a:gd name="connsiteX3" fmla="*/ 0 w 762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7620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4BFB796-6611-4E1E-9623-841342E83134}"/>
                    </a:ext>
                  </a:extLst>
                </p:cNvPr>
                <p:cNvSpPr/>
                <p:nvPr/>
              </p:nvSpPr>
              <p:spPr>
                <a:xfrm>
                  <a:off x="5918200" y="2387600"/>
                  <a:ext cx="190500" cy="38100"/>
                </a:xfrm>
                <a:custGeom>
                  <a:avLst/>
                  <a:gdLst>
                    <a:gd name="connsiteX0" fmla="*/ 0 w 190500"/>
                    <a:gd name="connsiteY0" fmla="*/ 0 h 38100"/>
                    <a:gd name="connsiteX1" fmla="*/ 190500 w 190500"/>
                    <a:gd name="connsiteY1" fmla="*/ 0 h 38100"/>
                    <a:gd name="connsiteX2" fmla="*/ 190500 w 190500"/>
                    <a:gd name="connsiteY2" fmla="*/ 38100 h 38100"/>
                    <a:gd name="connsiteX3" fmla="*/ 0 w 1905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38100">
                      <a:moveTo>
                        <a:pt x="0" y="0"/>
                      </a:moveTo>
                      <a:lnTo>
                        <a:pt x="190500" y="0"/>
                      </a:lnTo>
                      <a:lnTo>
                        <a:pt x="1905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4676ADB-2F8E-4867-AB15-B748D2CBBE22}"/>
                    </a:ext>
                  </a:extLst>
                </p:cNvPr>
                <p:cNvSpPr/>
                <p:nvPr/>
              </p:nvSpPr>
              <p:spPr>
                <a:xfrm>
                  <a:off x="6184900" y="2520950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0 h 76200"/>
                    <a:gd name="connsiteX1" fmla="*/ 76200 w 76200"/>
                    <a:gd name="connsiteY1" fmla="*/ 0 h 76200"/>
                    <a:gd name="connsiteX2" fmla="*/ 76200 w 76200"/>
                    <a:gd name="connsiteY2" fmla="*/ 76200 h 76200"/>
                    <a:gd name="connsiteX3" fmla="*/ 0 w 762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7620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F25FB6A-DA55-4903-9812-3CB175209495}"/>
                    </a:ext>
                  </a:extLst>
                </p:cNvPr>
                <p:cNvSpPr/>
                <p:nvPr/>
              </p:nvSpPr>
              <p:spPr>
                <a:xfrm>
                  <a:off x="5918200" y="2540000"/>
                  <a:ext cx="190500" cy="38100"/>
                </a:xfrm>
                <a:custGeom>
                  <a:avLst/>
                  <a:gdLst>
                    <a:gd name="connsiteX0" fmla="*/ 0 w 190500"/>
                    <a:gd name="connsiteY0" fmla="*/ 0 h 38100"/>
                    <a:gd name="connsiteX1" fmla="*/ 190500 w 190500"/>
                    <a:gd name="connsiteY1" fmla="*/ 0 h 38100"/>
                    <a:gd name="connsiteX2" fmla="*/ 190500 w 190500"/>
                    <a:gd name="connsiteY2" fmla="*/ 38100 h 38100"/>
                    <a:gd name="connsiteX3" fmla="*/ 0 w 1905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38100">
                      <a:moveTo>
                        <a:pt x="0" y="0"/>
                      </a:moveTo>
                      <a:lnTo>
                        <a:pt x="190500" y="0"/>
                      </a:lnTo>
                      <a:lnTo>
                        <a:pt x="1905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1CAA0B9-1453-4D5D-AAFD-296F188966EF}"/>
                    </a:ext>
                  </a:extLst>
                </p:cNvPr>
                <p:cNvSpPr/>
                <p:nvPr/>
              </p:nvSpPr>
              <p:spPr>
                <a:xfrm>
                  <a:off x="6184900" y="2673350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0 h 76200"/>
                    <a:gd name="connsiteX1" fmla="*/ 76200 w 76200"/>
                    <a:gd name="connsiteY1" fmla="*/ 0 h 76200"/>
                    <a:gd name="connsiteX2" fmla="*/ 76200 w 76200"/>
                    <a:gd name="connsiteY2" fmla="*/ 76200 h 76200"/>
                    <a:gd name="connsiteX3" fmla="*/ 0 w 762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7620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DE6F3B7-447E-4F3A-8C30-F454ECEB789F}"/>
                    </a:ext>
                  </a:extLst>
                </p:cNvPr>
                <p:cNvSpPr/>
                <p:nvPr/>
              </p:nvSpPr>
              <p:spPr>
                <a:xfrm>
                  <a:off x="5918200" y="2692400"/>
                  <a:ext cx="190500" cy="38100"/>
                </a:xfrm>
                <a:custGeom>
                  <a:avLst/>
                  <a:gdLst>
                    <a:gd name="connsiteX0" fmla="*/ 0 w 190500"/>
                    <a:gd name="connsiteY0" fmla="*/ 0 h 38100"/>
                    <a:gd name="connsiteX1" fmla="*/ 190500 w 190500"/>
                    <a:gd name="connsiteY1" fmla="*/ 0 h 38100"/>
                    <a:gd name="connsiteX2" fmla="*/ 190500 w 190500"/>
                    <a:gd name="connsiteY2" fmla="*/ 38100 h 38100"/>
                    <a:gd name="connsiteX3" fmla="*/ 0 w 1905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38100">
                      <a:moveTo>
                        <a:pt x="0" y="0"/>
                      </a:moveTo>
                      <a:lnTo>
                        <a:pt x="190500" y="0"/>
                      </a:lnTo>
                      <a:lnTo>
                        <a:pt x="1905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7F2AA7-E052-4A80-9ABC-0A001DDA07EF}"/>
                </a:ext>
              </a:extLst>
            </p:cNvPr>
            <p:cNvGrpSpPr/>
            <p:nvPr/>
          </p:nvGrpSpPr>
          <p:grpSpPr>
            <a:xfrm>
              <a:off x="6800828" y="3781633"/>
              <a:ext cx="622225" cy="722572"/>
              <a:chOff x="4422064" y="4140498"/>
              <a:chExt cx="754893" cy="876636"/>
            </a:xfrm>
            <a:solidFill>
              <a:srgbClr val="243A5E"/>
            </a:solidFill>
          </p:grpSpPr>
          <p:grpSp>
            <p:nvGrpSpPr>
              <p:cNvPr id="25" name="Graphic 6" descr="Document outline">
                <a:extLst>
                  <a:ext uri="{FF2B5EF4-FFF2-40B4-BE49-F238E27FC236}">
                    <a16:creationId xmlns:a16="http://schemas.microsoft.com/office/drawing/2014/main" id="{1B4191AB-765A-4673-95CB-050B4A975CCF}"/>
                  </a:ext>
                </a:extLst>
              </p:cNvPr>
              <p:cNvGrpSpPr/>
              <p:nvPr/>
            </p:nvGrpSpPr>
            <p:grpSpPr>
              <a:xfrm>
                <a:off x="4422064" y="4140498"/>
                <a:ext cx="341830" cy="455774"/>
                <a:chOff x="4422064" y="4140498"/>
                <a:chExt cx="341830" cy="455774"/>
              </a:xfrm>
              <a:grpFill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BB05E016-D23A-40D2-B368-B05ADF958774}"/>
                    </a:ext>
                  </a:extLst>
                </p:cNvPr>
                <p:cNvSpPr/>
                <p:nvPr/>
              </p:nvSpPr>
              <p:spPr>
                <a:xfrm>
                  <a:off x="4479035" y="4334202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6644D000-8DC7-4935-95C2-7C74F0402C37}"/>
                    </a:ext>
                  </a:extLst>
                </p:cNvPr>
                <p:cNvSpPr/>
                <p:nvPr/>
              </p:nvSpPr>
              <p:spPr>
                <a:xfrm>
                  <a:off x="4479035" y="4288625"/>
                  <a:ext cx="108246" cy="11394"/>
                </a:xfrm>
                <a:custGeom>
                  <a:avLst/>
                  <a:gdLst>
                    <a:gd name="connsiteX0" fmla="*/ 0 w 108246"/>
                    <a:gd name="connsiteY0" fmla="*/ 0 h 11394"/>
                    <a:gd name="connsiteX1" fmla="*/ 108246 w 108246"/>
                    <a:gd name="connsiteY1" fmla="*/ 0 h 11394"/>
                    <a:gd name="connsiteX2" fmla="*/ 108246 w 108246"/>
                    <a:gd name="connsiteY2" fmla="*/ 11394 h 11394"/>
                    <a:gd name="connsiteX3" fmla="*/ 0 w 108246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246" h="11394">
                      <a:moveTo>
                        <a:pt x="0" y="0"/>
                      </a:moveTo>
                      <a:lnTo>
                        <a:pt x="108246" y="0"/>
                      </a:lnTo>
                      <a:lnTo>
                        <a:pt x="108246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F2A77E6-E815-4AE0-90C6-C4500125ED37}"/>
                    </a:ext>
                  </a:extLst>
                </p:cNvPr>
                <p:cNvSpPr/>
                <p:nvPr/>
              </p:nvSpPr>
              <p:spPr>
                <a:xfrm>
                  <a:off x="4479035" y="4379779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5A8CFB0-894C-4128-9FA3-2503176DB1DC}"/>
                    </a:ext>
                  </a:extLst>
                </p:cNvPr>
                <p:cNvSpPr/>
                <p:nvPr/>
              </p:nvSpPr>
              <p:spPr>
                <a:xfrm>
                  <a:off x="4479035" y="4425357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485DA9D-397E-4B50-87F5-91BE53499D30}"/>
                    </a:ext>
                  </a:extLst>
                </p:cNvPr>
                <p:cNvSpPr/>
                <p:nvPr/>
              </p:nvSpPr>
              <p:spPr>
                <a:xfrm>
                  <a:off x="4479035" y="4470934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28FC9E2-AE6F-4740-923D-C16CE253EBB7}"/>
                    </a:ext>
                  </a:extLst>
                </p:cNvPr>
                <p:cNvSpPr/>
                <p:nvPr/>
              </p:nvSpPr>
              <p:spPr>
                <a:xfrm>
                  <a:off x="4479035" y="4516512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49E7F1D-D141-41FD-A914-49BA9FFC7FCA}"/>
                    </a:ext>
                  </a:extLst>
                </p:cNvPr>
                <p:cNvSpPr/>
                <p:nvPr/>
              </p:nvSpPr>
              <p:spPr>
                <a:xfrm>
                  <a:off x="4422064" y="4140498"/>
                  <a:ext cx="341830" cy="455774"/>
                </a:xfrm>
                <a:custGeom>
                  <a:avLst/>
                  <a:gdLst>
                    <a:gd name="connsiteX0" fmla="*/ 0 w 341830"/>
                    <a:gd name="connsiteY0" fmla="*/ 0 h 455774"/>
                    <a:gd name="connsiteX1" fmla="*/ 0 w 341830"/>
                    <a:gd name="connsiteY1" fmla="*/ 455774 h 455774"/>
                    <a:gd name="connsiteX2" fmla="*/ 341831 w 341830"/>
                    <a:gd name="connsiteY2" fmla="*/ 455774 h 455774"/>
                    <a:gd name="connsiteX3" fmla="*/ 341831 w 341830"/>
                    <a:gd name="connsiteY3" fmla="*/ 122979 h 455774"/>
                    <a:gd name="connsiteX4" fmla="*/ 218851 w 341830"/>
                    <a:gd name="connsiteY4" fmla="*/ 0 h 455774"/>
                    <a:gd name="connsiteX5" fmla="*/ 222287 w 341830"/>
                    <a:gd name="connsiteY5" fmla="*/ 19547 h 455774"/>
                    <a:gd name="connsiteX6" fmla="*/ 322284 w 341830"/>
                    <a:gd name="connsiteY6" fmla="*/ 119544 h 455774"/>
                    <a:gd name="connsiteX7" fmla="*/ 322283 w 341830"/>
                    <a:gd name="connsiteY7" fmla="*/ 119624 h 455774"/>
                    <a:gd name="connsiteX8" fmla="*/ 322244 w 341830"/>
                    <a:gd name="connsiteY8" fmla="*/ 119641 h 455774"/>
                    <a:gd name="connsiteX9" fmla="*/ 222190 w 341830"/>
                    <a:gd name="connsiteY9" fmla="*/ 119641 h 455774"/>
                    <a:gd name="connsiteX10" fmla="*/ 222190 w 341830"/>
                    <a:gd name="connsiteY10" fmla="*/ 19587 h 455774"/>
                    <a:gd name="connsiteX11" fmla="*/ 222247 w 341830"/>
                    <a:gd name="connsiteY11" fmla="*/ 19530 h 455774"/>
                    <a:gd name="connsiteX12" fmla="*/ 222287 w 341830"/>
                    <a:gd name="connsiteY12" fmla="*/ 19547 h 455774"/>
                    <a:gd name="connsiteX13" fmla="*/ 11394 w 341830"/>
                    <a:gd name="connsiteY13" fmla="*/ 444380 h 455774"/>
                    <a:gd name="connsiteX14" fmla="*/ 11394 w 341830"/>
                    <a:gd name="connsiteY14" fmla="*/ 11394 h 455774"/>
                    <a:gd name="connsiteX15" fmla="*/ 210796 w 341830"/>
                    <a:gd name="connsiteY15" fmla="*/ 11394 h 455774"/>
                    <a:gd name="connsiteX16" fmla="*/ 210796 w 341830"/>
                    <a:gd name="connsiteY16" fmla="*/ 131035 h 455774"/>
                    <a:gd name="connsiteX17" fmla="*/ 330436 w 341830"/>
                    <a:gd name="connsiteY17" fmla="*/ 131035 h 455774"/>
                    <a:gd name="connsiteX18" fmla="*/ 330436 w 341830"/>
                    <a:gd name="connsiteY18" fmla="*/ 444380 h 455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41830" h="455774">
                      <a:moveTo>
                        <a:pt x="0" y="0"/>
                      </a:moveTo>
                      <a:lnTo>
                        <a:pt x="0" y="455774"/>
                      </a:lnTo>
                      <a:lnTo>
                        <a:pt x="341831" y="455774"/>
                      </a:lnTo>
                      <a:lnTo>
                        <a:pt x="341831" y="122979"/>
                      </a:lnTo>
                      <a:lnTo>
                        <a:pt x="218851" y="0"/>
                      </a:lnTo>
                      <a:close/>
                      <a:moveTo>
                        <a:pt x="222287" y="19547"/>
                      </a:moveTo>
                      <a:lnTo>
                        <a:pt x="322284" y="119544"/>
                      </a:lnTo>
                      <a:cubicBezTo>
                        <a:pt x="322306" y="119566"/>
                        <a:pt x="322305" y="119603"/>
                        <a:pt x="322283" y="119624"/>
                      </a:cubicBezTo>
                      <a:cubicBezTo>
                        <a:pt x="322272" y="119634"/>
                        <a:pt x="322259" y="119641"/>
                        <a:pt x="322244" y="119641"/>
                      </a:cubicBezTo>
                      <a:lnTo>
                        <a:pt x="222190" y="119641"/>
                      </a:lnTo>
                      <a:lnTo>
                        <a:pt x="222190" y="19587"/>
                      </a:lnTo>
                      <a:cubicBezTo>
                        <a:pt x="222190" y="19556"/>
                        <a:pt x="222216" y="19530"/>
                        <a:pt x="222247" y="19530"/>
                      </a:cubicBezTo>
                      <a:cubicBezTo>
                        <a:pt x="222262" y="19531"/>
                        <a:pt x="222277" y="19537"/>
                        <a:pt x="222287" y="19547"/>
                      </a:cubicBezTo>
                      <a:close/>
                      <a:moveTo>
                        <a:pt x="11394" y="444380"/>
                      </a:moveTo>
                      <a:lnTo>
                        <a:pt x="11394" y="11394"/>
                      </a:lnTo>
                      <a:lnTo>
                        <a:pt x="210796" y="11394"/>
                      </a:lnTo>
                      <a:lnTo>
                        <a:pt x="210796" y="131035"/>
                      </a:lnTo>
                      <a:lnTo>
                        <a:pt x="330436" y="131035"/>
                      </a:lnTo>
                      <a:lnTo>
                        <a:pt x="330436" y="444380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" name="Graphic 18" descr="Gears with solid fill">
                <a:extLst>
                  <a:ext uri="{FF2B5EF4-FFF2-40B4-BE49-F238E27FC236}">
                    <a16:creationId xmlns:a16="http://schemas.microsoft.com/office/drawing/2014/main" id="{995FE28E-D262-4225-B9CF-EB53CA17DDC5}"/>
                  </a:ext>
                </a:extLst>
              </p:cNvPr>
              <p:cNvGrpSpPr/>
              <p:nvPr/>
            </p:nvGrpSpPr>
            <p:grpSpPr>
              <a:xfrm>
                <a:off x="4555928" y="4265612"/>
                <a:ext cx="621029" cy="751522"/>
                <a:chOff x="4555928" y="4265612"/>
                <a:chExt cx="621029" cy="751522"/>
              </a:xfrm>
              <a:grpFill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CA40D94B-EECC-412A-96B0-F2FE97B480D6}"/>
                    </a:ext>
                  </a:extLst>
                </p:cNvPr>
                <p:cNvSpPr/>
                <p:nvPr/>
              </p:nvSpPr>
              <p:spPr>
                <a:xfrm>
                  <a:off x="4771194" y="4265612"/>
                  <a:ext cx="405764" cy="404812"/>
                </a:xfrm>
                <a:custGeom>
                  <a:avLst/>
                  <a:gdLst>
                    <a:gd name="connsiteX0" fmla="*/ 202883 w 405764"/>
                    <a:gd name="connsiteY0" fmla="*/ 274320 h 404812"/>
                    <a:gd name="connsiteX1" fmla="*/ 131445 w 405764"/>
                    <a:gd name="connsiteY1" fmla="*/ 202883 h 404812"/>
                    <a:gd name="connsiteX2" fmla="*/ 202883 w 405764"/>
                    <a:gd name="connsiteY2" fmla="*/ 131445 h 404812"/>
                    <a:gd name="connsiteX3" fmla="*/ 274320 w 405764"/>
                    <a:gd name="connsiteY3" fmla="*/ 202883 h 404812"/>
                    <a:gd name="connsiteX4" fmla="*/ 202883 w 405764"/>
                    <a:gd name="connsiteY4" fmla="*/ 274320 h 404812"/>
                    <a:gd name="connsiteX5" fmla="*/ 363855 w 405764"/>
                    <a:gd name="connsiteY5" fmla="*/ 158115 h 404812"/>
                    <a:gd name="connsiteX6" fmla="*/ 348615 w 405764"/>
                    <a:gd name="connsiteY6" fmla="*/ 120968 h 404812"/>
                    <a:gd name="connsiteX7" fmla="*/ 363855 w 405764"/>
                    <a:gd name="connsiteY7" fmla="*/ 76200 h 404812"/>
                    <a:gd name="connsiteX8" fmla="*/ 329565 w 405764"/>
                    <a:gd name="connsiteY8" fmla="*/ 41910 h 404812"/>
                    <a:gd name="connsiteX9" fmla="*/ 284798 w 405764"/>
                    <a:gd name="connsiteY9" fmla="*/ 57150 h 404812"/>
                    <a:gd name="connsiteX10" fmla="*/ 247650 w 405764"/>
                    <a:gd name="connsiteY10" fmla="*/ 41910 h 404812"/>
                    <a:gd name="connsiteX11" fmla="*/ 226695 w 405764"/>
                    <a:gd name="connsiteY11" fmla="*/ 0 h 404812"/>
                    <a:gd name="connsiteX12" fmla="*/ 179070 w 405764"/>
                    <a:gd name="connsiteY12" fmla="*/ 0 h 404812"/>
                    <a:gd name="connsiteX13" fmla="*/ 158115 w 405764"/>
                    <a:gd name="connsiteY13" fmla="*/ 41910 h 404812"/>
                    <a:gd name="connsiteX14" fmla="*/ 120968 w 405764"/>
                    <a:gd name="connsiteY14" fmla="*/ 57150 h 404812"/>
                    <a:gd name="connsiteX15" fmla="*/ 76200 w 405764"/>
                    <a:gd name="connsiteY15" fmla="*/ 41910 h 404812"/>
                    <a:gd name="connsiteX16" fmla="*/ 41910 w 405764"/>
                    <a:gd name="connsiteY16" fmla="*/ 76200 h 404812"/>
                    <a:gd name="connsiteX17" fmla="*/ 57150 w 405764"/>
                    <a:gd name="connsiteY17" fmla="*/ 120968 h 404812"/>
                    <a:gd name="connsiteX18" fmla="*/ 41910 w 405764"/>
                    <a:gd name="connsiteY18" fmla="*/ 158115 h 404812"/>
                    <a:gd name="connsiteX19" fmla="*/ 0 w 405764"/>
                    <a:gd name="connsiteY19" fmla="*/ 179070 h 404812"/>
                    <a:gd name="connsiteX20" fmla="*/ 0 w 405764"/>
                    <a:gd name="connsiteY20" fmla="*/ 226695 h 404812"/>
                    <a:gd name="connsiteX21" fmla="*/ 41910 w 405764"/>
                    <a:gd name="connsiteY21" fmla="*/ 247650 h 404812"/>
                    <a:gd name="connsiteX22" fmla="*/ 57150 w 405764"/>
                    <a:gd name="connsiteY22" fmla="*/ 284798 h 404812"/>
                    <a:gd name="connsiteX23" fmla="*/ 41910 w 405764"/>
                    <a:gd name="connsiteY23" fmla="*/ 329565 h 404812"/>
                    <a:gd name="connsiteX24" fmla="*/ 75248 w 405764"/>
                    <a:gd name="connsiteY24" fmla="*/ 362903 h 404812"/>
                    <a:gd name="connsiteX25" fmla="*/ 120015 w 405764"/>
                    <a:gd name="connsiteY25" fmla="*/ 347663 h 404812"/>
                    <a:gd name="connsiteX26" fmla="*/ 157163 w 405764"/>
                    <a:gd name="connsiteY26" fmla="*/ 362903 h 404812"/>
                    <a:gd name="connsiteX27" fmla="*/ 178118 w 405764"/>
                    <a:gd name="connsiteY27" fmla="*/ 404813 h 404812"/>
                    <a:gd name="connsiteX28" fmla="*/ 225743 w 405764"/>
                    <a:gd name="connsiteY28" fmla="*/ 404813 h 404812"/>
                    <a:gd name="connsiteX29" fmla="*/ 246698 w 405764"/>
                    <a:gd name="connsiteY29" fmla="*/ 362903 h 404812"/>
                    <a:gd name="connsiteX30" fmla="*/ 283845 w 405764"/>
                    <a:gd name="connsiteY30" fmla="*/ 347663 h 404812"/>
                    <a:gd name="connsiteX31" fmla="*/ 328613 w 405764"/>
                    <a:gd name="connsiteY31" fmla="*/ 362903 h 404812"/>
                    <a:gd name="connsiteX32" fmla="*/ 362903 w 405764"/>
                    <a:gd name="connsiteY32" fmla="*/ 329565 h 404812"/>
                    <a:gd name="connsiteX33" fmla="*/ 347663 w 405764"/>
                    <a:gd name="connsiteY33" fmla="*/ 284798 h 404812"/>
                    <a:gd name="connsiteX34" fmla="*/ 363855 w 405764"/>
                    <a:gd name="connsiteY34" fmla="*/ 247650 h 404812"/>
                    <a:gd name="connsiteX35" fmla="*/ 405765 w 405764"/>
                    <a:gd name="connsiteY35" fmla="*/ 226695 h 404812"/>
                    <a:gd name="connsiteX36" fmla="*/ 405765 w 405764"/>
                    <a:gd name="connsiteY36" fmla="*/ 179070 h 404812"/>
                    <a:gd name="connsiteX37" fmla="*/ 363855 w 405764"/>
                    <a:gd name="connsiteY37" fmla="*/ 158115 h 404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05764" h="404812">
                      <a:moveTo>
                        <a:pt x="202883" y="274320"/>
                      </a:moveTo>
                      <a:cubicBezTo>
                        <a:pt x="162877" y="274320"/>
                        <a:pt x="131445" y="241935"/>
                        <a:pt x="131445" y="202883"/>
                      </a:cubicBezTo>
                      <a:cubicBezTo>
                        <a:pt x="131445" y="163830"/>
                        <a:pt x="163830" y="131445"/>
                        <a:pt x="202883" y="131445"/>
                      </a:cubicBezTo>
                      <a:cubicBezTo>
                        <a:pt x="242888" y="131445"/>
                        <a:pt x="274320" y="163830"/>
                        <a:pt x="274320" y="202883"/>
                      </a:cubicBezTo>
                      <a:cubicBezTo>
                        <a:pt x="274320" y="241935"/>
                        <a:pt x="241935" y="274320"/>
                        <a:pt x="202883" y="274320"/>
                      </a:cubicBezTo>
                      <a:close/>
                      <a:moveTo>
                        <a:pt x="363855" y="158115"/>
                      </a:moveTo>
                      <a:cubicBezTo>
                        <a:pt x="360045" y="144780"/>
                        <a:pt x="355283" y="132398"/>
                        <a:pt x="348615" y="120968"/>
                      </a:cubicBezTo>
                      <a:lnTo>
                        <a:pt x="363855" y="76200"/>
                      </a:lnTo>
                      <a:lnTo>
                        <a:pt x="329565" y="41910"/>
                      </a:lnTo>
                      <a:lnTo>
                        <a:pt x="284798" y="57150"/>
                      </a:lnTo>
                      <a:cubicBezTo>
                        <a:pt x="273367" y="50483"/>
                        <a:pt x="260985" y="45720"/>
                        <a:pt x="247650" y="41910"/>
                      </a:cubicBezTo>
                      <a:lnTo>
                        <a:pt x="226695" y="0"/>
                      </a:lnTo>
                      <a:lnTo>
                        <a:pt x="179070" y="0"/>
                      </a:lnTo>
                      <a:lnTo>
                        <a:pt x="158115" y="41910"/>
                      </a:lnTo>
                      <a:cubicBezTo>
                        <a:pt x="144780" y="45720"/>
                        <a:pt x="132398" y="50483"/>
                        <a:pt x="120968" y="57150"/>
                      </a:cubicBezTo>
                      <a:lnTo>
                        <a:pt x="76200" y="41910"/>
                      </a:lnTo>
                      <a:lnTo>
                        <a:pt x="41910" y="76200"/>
                      </a:lnTo>
                      <a:lnTo>
                        <a:pt x="57150" y="120968"/>
                      </a:lnTo>
                      <a:cubicBezTo>
                        <a:pt x="50482" y="132398"/>
                        <a:pt x="45720" y="144780"/>
                        <a:pt x="41910" y="158115"/>
                      </a:cubicBezTo>
                      <a:lnTo>
                        <a:pt x="0" y="179070"/>
                      </a:lnTo>
                      <a:lnTo>
                        <a:pt x="0" y="226695"/>
                      </a:lnTo>
                      <a:lnTo>
                        <a:pt x="41910" y="247650"/>
                      </a:lnTo>
                      <a:cubicBezTo>
                        <a:pt x="45720" y="260985"/>
                        <a:pt x="50482" y="273368"/>
                        <a:pt x="57150" y="284798"/>
                      </a:cubicBezTo>
                      <a:lnTo>
                        <a:pt x="41910" y="329565"/>
                      </a:lnTo>
                      <a:lnTo>
                        <a:pt x="75248" y="362903"/>
                      </a:lnTo>
                      <a:lnTo>
                        <a:pt x="120015" y="347663"/>
                      </a:lnTo>
                      <a:cubicBezTo>
                        <a:pt x="131445" y="354330"/>
                        <a:pt x="143827" y="359093"/>
                        <a:pt x="157163" y="362903"/>
                      </a:cubicBezTo>
                      <a:lnTo>
                        <a:pt x="178118" y="404813"/>
                      </a:lnTo>
                      <a:lnTo>
                        <a:pt x="225743" y="404813"/>
                      </a:lnTo>
                      <a:lnTo>
                        <a:pt x="246698" y="362903"/>
                      </a:lnTo>
                      <a:cubicBezTo>
                        <a:pt x="260033" y="359093"/>
                        <a:pt x="272415" y="354330"/>
                        <a:pt x="283845" y="347663"/>
                      </a:cubicBezTo>
                      <a:lnTo>
                        <a:pt x="328613" y="362903"/>
                      </a:lnTo>
                      <a:lnTo>
                        <a:pt x="362903" y="329565"/>
                      </a:lnTo>
                      <a:lnTo>
                        <a:pt x="347663" y="284798"/>
                      </a:lnTo>
                      <a:cubicBezTo>
                        <a:pt x="354330" y="273368"/>
                        <a:pt x="360045" y="260033"/>
                        <a:pt x="363855" y="247650"/>
                      </a:cubicBezTo>
                      <a:lnTo>
                        <a:pt x="405765" y="226695"/>
                      </a:lnTo>
                      <a:lnTo>
                        <a:pt x="405765" y="179070"/>
                      </a:lnTo>
                      <a:lnTo>
                        <a:pt x="363855" y="15811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CD58CF1-CDE3-4E70-92CA-45217F62FA1D}"/>
                    </a:ext>
                  </a:extLst>
                </p:cNvPr>
                <p:cNvSpPr/>
                <p:nvPr/>
              </p:nvSpPr>
              <p:spPr>
                <a:xfrm>
                  <a:off x="4555928" y="4612322"/>
                  <a:ext cx="405765" cy="404812"/>
                </a:xfrm>
                <a:custGeom>
                  <a:avLst/>
                  <a:gdLst>
                    <a:gd name="connsiteX0" fmla="*/ 202883 w 405765"/>
                    <a:gd name="connsiteY0" fmla="*/ 274320 h 404812"/>
                    <a:gd name="connsiteX1" fmla="*/ 131445 w 405765"/>
                    <a:gd name="connsiteY1" fmla="*/ 202882 h 404812"/>
                    <a:gd name="connsiteX2" fmla="*/ 202883 w 405765"/>
                    <a:gd name="connsiteY2" fmla="*/ 131445 h 404812"/>
                    <a:gd name="connsiteX3" fmla="*/ 274320 w 405765"/>
                    <a:gd name="connsiteY3" fmla="*/ 202882 h 404812"/>
                    <a:gd name="connsiteX4" fmla="*/ 202883 w 405765"/>
                    <a:gd name="connsiteY4" fmla="*/ 274320 h 404812"/>
                    <a:gd name="connsiteX5" fmla="*/ 202883 w 405765"/>
                    <a:gd name="connsiteY5" fmla="*/ 274320 h 404812"/>
                    <a:gd name="connsiteX6" fmla="*/ 348615 w 405765"/>
                    <a:gd name="connsiteY6" fmla="*/ 120967 h 404812"/>
                    <a:gd name="connsiteX7" fmla="*/ 363855 w 405765"/>
                    <a:gd name="connsiteY7" fmla="*/ 76200 h 404812"/>
                    <a:gd name="connsiteX8" fmla="*/ 329565 w 405765"/>
                    <a:gd name="connsiteY8" fmla="*/ 41910 h 404812"/>
                    <a:gd name="connsiteX9" fmla="*/ 284798 w 405765"/>
                    <a:gd name="connsiteY9" fmla="*/ 57150 h 404812"/>
                    <a:gd name="connsiteX10" fmla="*/ 247650 w 405765"/>
                    <a:gd name="connsiteY10" fmla="*/ 41910 h 404812"/>
                    <a:gd name="connsiteX11" fmla="*/ 226695 w 405765"/>
                    <a:gd name="connsiteY11" fmla="*/ 0 h 404812"/>
                    <a:gd name="connsiteX12" fmla="*/ 179070 w 405765"/>
                    <a:gd name="connsiteY12" fmla="*/ 0 h 404812"/>
                    <a:gd name="connsiteX13" fmla="*/ 158115 w 405765"/>
                    <a:gd name="connsiteY13" fmla="*/ 41910 h 404812"/>
                    <a:gd name="connsiteX14" fmla="*/ 120968 w 405765"/>
                    <a:gd name="connsiteY14" fmla="*/ 57150 h 404812"/>
                    <a:gd name="connsiteX15" fmla="*/ 76200 w 405765"/>
                    <a:gd name="connsiteY15" fmla="*/ 41910 h 404812"/>
                    <a:gd name="connsiteX16" fmla="*/ 42863 w 405765"/>
                    <a:gd name="connsiteY16" fmla="*/ 75247 h 404812"/>
                    <a:gd name="connsiteX17" fmla="*/ 57150 w 405765"/>
                    <a:gd name="connsiteY17" fmla="*/ 120015 h 404812"/>
                    <a:gd name="connsiteX18" fmla="*/ 41910 w 405765"/>
                    <a:gd name="connsiteY18" fmla="*/ 157163 h 404812"/>
                    <a:gd name="connsiteX19" fmla="*/ 0 w 405765"/>
                    <a:gd name="connsiteY19" fmla="*/ 178117 h 404812"/>
                    <a:gd name="connsiteX20" fmla="*/ 0 w 405765"/>
                    <a:gd name="connsiteY20" fmla="*/ 225742 h 404812"/>
                    <a:gd name="connsiteX21" fmla="*/ 41910 w 405765"/>
                    <a:gd name="connsiteY21" fmla="*/ 246698 h 404812"/>
                    <a:gd name="connsiteX22" fmla="*/ 57150 w 405765"/>
                    <a:gd name="connsiteY22" fmla="*/ 283845 h 404812"/>
                    <a:gd name="connsiteX23" fmla="*/ 42863 w 405765"/>
                    <a:gd name="connsiteY23" fmla="*/ 328613 h 404812"/>
                    <a:gd name="connsiteX24" fmla="*/ 76200 w 405765"/>
                    <a:gd name="connsiteY24" fmla="*/ 361950 h 404812"/>
                    <a:gd name="connsiteX25" fmla="*/ 120968 w 405765"/>
                    <a:gd name="connsiteY25" fmla="*/ 347663 h 404812"/>
                    <a:gd name="connsiteX26" fmla="*/ 158115 w 405765"/>
                    <a:gd name="connsiteY26" fmla="*/ 362903 h 404812"/>
                    <a:gd name="connsiteX27" fmla="*/ 179070 w 405765"/>
                    <a:gd name="connsiteY27" fmla="*/ 404813 h 404812"/>
                    <a:gd name="connsiteX28" fmla="*/ 226695 w 405765"/>
                    <a:gd name="connsiteY28" fmla="*/ 404813 h 404812"/>
                    <a:gd name="connsiteX29" fmla="*/ 247650 w 405765"/>
                    <a:gd name="connsiteY29" fmla="*/ 362903 h 404812"/>
                    <a:gd name="connsiteX30" fmla="*/ 284798 w 405765"/>
                    <a:gd name="connsiteY30" fmla="*/ 347663 h 404812"/>
                    <a:gd name="connsiteX31" fmla="*/ 329565 w 405765"/>
                    <a:gd name="connsiteY31" fmla="*/ 362903 h 404812"/>
                    <a:gd name="connsiteX32" fmla="*/ 362903 w 405765"/>
                    <a:gd name="connsiteY32" fmla="*/ 328613 h 404812"/>
                    <a:gd name="connsiteX33" fmla="*/ 348615 w 405765"/>
                    <a:gd name="connsiteY33" fmla="*/ 284798 h 404812"/>
                    <a:gd name="connsiteX34" fmla="*/ 363855 w 405765"/>
                    <a:gd name="connsiteY34" fmla="*/ 247650 h 404812"/>
                    <a:gd name="connsiteX35" fmla="*/ 405765 w 405765"/>
                    <a:gd name="connsiteY35" fmla="*/ 226695 h 404812"/>
                    <a:gd name="connsiteX36" fmla="*/ 405765 w 405765"/>
                    <a:gd name="connsiteY36" fmla="*/ 179070 h 404812"/>
                    <a:gd name="connsiteX37" fmla="*/ 363855 w 405765"/>
                    <a:gd name="connsiteY37" fmla="*/ 158115 h 404812"/>
                    <a:gd name="connsiteX38" fmla="*/ 348615 w 405765"/>
                    <a:gd name="connsiteY38" fmla="*/ 120967 h 404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05765" h="404812">
                      <a:moveTo>
                        <a:pt x="202883" y="274320"/>
                      </a:moveTo>
                      <a:cubicBezTo>
                        <a:pt x="162878" y="274320"/>
                        <a:pt x="131445" y="241935"/>
                        <a:pt x="131445" y="202882"/>
                      </a:cubicBezTo>
                      <a:cubicBezTo>
                        <a:pt x="131445" y="162877"/>
                        <a:pt x="163830" y="131445"/>
                        <a:pt x="202883" y="131445"/>
                      </a:cubicBezTo>
                      <a:cubicBezTo>
                        <a:pt x="242888" y="131445"/>
                        <a:pt x="274320" y="163830"/>
                        <a:pt x="274320" y="202882"/>
                      </a:cubicBezTo>
                      <a:cubicBezTo>
                        <a:pt x="274320" y="241935"/>
                        <a:pt x="242888" y="274320"/>
                        <a:pt x="202883" y="274320"/>
                      </a:cubicBezTo>
                      <a:lnTo>
                        <a:pt x="202883" y="274320"/>
                      </a:lnTo>
                      <a:close/>
                      <a:moveTo>
                        <a:pt x="348615" y="120967"/>
                      </a:moveTo>
                      <a:lnTo>
                        <a:pt x="363855" y="76200"/>
                      </a:lnTo>
                      <a:lnTo>
                        <a:pt x="329565" y="41910"/>
                      </a:lnTo>
                      <a:lnTo>
                        <a:pt x="284798" y="57150"/>
                      </a:lnTo>
                      <a:cubicBezTo>
                        <a:pt x="273368" y="50482"/>
                        <a:pt x="260033" y="45720"/>
                        <a:pt x="247650" y="41910"/>
                      </a:cubicBezTo>
                      <a:lnTo>
                        <a:pt x="226695" y="0"/>
                      </a:lnTo>
                      <a:lnTo>
                        <a:pt x="179070" y="0"/>
                      </a:lnTo>
                      <a:lnTo>
                        <a:pt x="158115" y="41910"/>
                      </a:lnTo>
                      <a:cubicBezTo>
                        <a:pt x="144780" y="45720"/>
                        <a:pt x="132398" y="50482"/>
                        <a:pt x="120968" y="57150"/>
                      </a:cubicBezTo>
                      <a:lnTo>
                        <a:pt x="76200" y="41910"/>
                      </a:lnTo>
                      <a:lnTo>
                        <a:pt x="42863" y="75247"/>
                      </a:lnTo>
                      <a:lnTo>
                        <a:pt x="57150" y="120015"/>
                      </a:lnTo>
                      <a:cubicBezTo>
                        <a:pt x="50483" y="131445"/>
                        <a:pt x="45720" y="144780"/>
                        <a:pt x="41910" y="157163"/>
                      </a:cubicBezTo>
                      <a:lnTo>
                        <a:pt x="0" y="178117"/>
                      </a:lnTo>
                      <a:lnTo>
                        <a:pt x="0" y="225742"/>
                      </a:lnTo>
                      <a:lnTo>
                        <a:pt x="41910" y="246698"/>
                      </a:lnTo>
                      <a:cubicBezTo>
                        <a:pt x="45720" y="260032"/>
                        <a:pt x="50483" y="272415"/>
                        <a:pt x="57150" y="283845"/>
                      </a:cubicBezTo>
                      <a:lnTo>
                        <a:pt x="42863" y="328613"/>
                      </a:lnTo>
                      <a:lnTo>
                        <a:pt x="76200" y="361950"/>
                      </a:lnTo>
                      <a:lnTo>
                        <a:pt x="120968" y="347663"/>
                      </a:lnTo>
                      <a:cubicBezTo>
                        <a:pt x="132398" y="354330"/>
                        <a:pt x="144780" y="359092"/>
                        <a:pt x="158115" y="362903"/>
                      </a:cubicBezTo>
                      <a:lnTo>
                        <a:pt x="179070" y="404813"/>
                      </a:lnTo>
                      <a:lnTo>
                        <a:pt x="226695" y="404813"/>
                      </a:lnTo>
                      <a:lnTo>
                        <a:pt x="247650" y="362903"/>
                      </a:lnTo>
                      <a:cubicBezTo>
                        <a:pt x="260985" y="359092"/>
                        <a:pt x="273368" y="354330"/>
                        <a:pt x="284798" y="347663"/>
                      </a:cubicBezTo>
                      <a:lnTo>
                        <a:pt x="329565" y="362903"/>
                      </a:lnTo>
                      <a:lnTo>
                        <a:pt x="362903" y="328613"/>
                      </a:lnTo>
                      <a:lnTo>
                        <a:pt x="348615" y="284798"/>
                      </a:lnTo>
                      <a:cubicBezTo>
                        <a:pt x="355283" y="273367"/>
                        <a:pt x="360045" y="260985"/>
                        <a:pt x="363855" y="247650"/>
                      </a:cubicBezTo>
                      <a:lnTo>
                        <a:pt x="405765" y="226695"/>
                      </a:lnTo>
                      <a:lnTo>
                        <a:pt x="405765" y="179070"/>
                      </a:lnTo>
                      <a:lnTo>
                        <a:pt x="363855" y="158115"/>
                      </a:lnTo>
                      <a:cubicBezTo>
                        <a:pt x="360045" y="144780"/>
                        <a:pt x="355283" y="132397"/>
                        <a:pt x="348615" y="12096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8B4BA4E-6911-4274-AAEE-E58C8A459580}"/>
                </a:ext>
              </a:extLst>
            </p:cNvPr>
            <p:cNvGrpSpPr/>
            <p:nvPr/>
          </p:nvGrpSpPr>
          <p:grpSpPr>
            <a:xfrm>
              <a:off x="6834066" y="1945890"/>
              <a:ext cx="937645" cy="682614"/>
              <a:chOff x="1379503" y="2670638"/>
              <a:chExt cx="1200350" cy="873866"/>
            </a:xfrm>
            <a:solidFill>
              <a:srgbClr val="243A5E"/>
            </a:solidFill>
          </p:grpSpPr>
          <p:grpSp>
            <p:nvGrpSpPr>
              <p:cNvPr id="37" name="Graphic 14" descr="Database with solid fill">
                <a:extLst>
                  <a:ext uri="{FF2B5EF4-FFF2-40B4-BE49-F238E27FC236}">
                    <a16:creationId xmlns:a16="http://schemas.microsoft.com/office/drawing/2014/main" id="{4626F39E-031F-49D9-8D92-42B06928141C}"/>
                  </a:ext>
                </a:extLst>
              </p:cNvPr>
              <p:cNvGrpSpPr/>
              <p:nvPr/>
            </p:nvGrpSpPr>
            <p:grpSpPr>
              <a:xfrm>
                <a:off x="1379503" y="2670638"/>
                <a:ext cx="533400" cy="723900"/>
                <a:chOff x="1379503" y="2670638"/>
                <a:chExt cx="533400" cy="723900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530286E-5BF6-4B8B-A863-8E1995560B65}"/>
                    </a:ext>
                  </a:extLst>
                </p:cNvPr>
                <p:cNvSpPr/>
                <p:nvPr/>
              </p:nvSpPr>
              <p:spPr>
                <a:xfrm>
                  <a:off x="1379503" y="2670638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AFC9451-7FB7-4B12-A35E-9D3A3F1DC536}"/>
                    </a:ext>
                  </a:extLst>
                </p:cNvPr>
                <p:cNvSpPr/>
                <p:nvPr/>
              </p:nvSpPr>
              <p:spPr>
                <a:xfrm>
                  <a:off x="1379503" y="2784938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9680A16-AD69-47A8-913C-1AAF2A6D143E}"/>
                    </a:ext>
                  </a:extLst>
                </p:cNvPr>
                <p:cNvSpPr/>
                <p:nvPr/>
              </p:nvSpPr>
              <p:spPr>
                <a:xfrm>
                  <a:off x="1379503" y="2975438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45BC2436-7E40-452E-86A9-4F6652969486}"/>
                    </a:ext>
                  </a:extLst>
                </p:cNvPr>
                <p:cNvSpPr/>
                <p:nvPr/>
              </p:nvSpPr>
              <p:spPr>
                <a:xfrm>
                  <a:off x="1379503" y="3165938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aphic 20" descr="Open folder with solid fill">
                <a:extLst>
                  <a:ext uri="{FF2B5EF4-FFF2-40B4-BE49-F238E27FC236}">
                    <a16:creationId xmlns:a16="http://schemas.microsoft.com/office/drawing/2014/main" id="{E9A0B3C8-49F9-46A7-B579-0A197890537F}"/>
                  </a:ext>
                </a:extLst>
              </p:cNvPr>
              <p:cNvGrpSpPr/>
              <p:nvPr/>
            </p:nvGrpSpPr>
            <p:grpSpPr>
              <a:xfrm>
                <a:off x="1899656" y="2864307"/>
                <a:ext cx="680197" cy="680197"/>
                <a:chOff x="1899656" y="2864307"/>
                <a:chExt cx="680197" cy="680197"/>
              </a:xfrm>
              <a:grpFill/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49E6622E-1FEC-4B3D-BC53-F139E8E5B11B}"/>
                    </a:ext>
                  </a:extLst>
                </p:cNvPr>
                <p:cNvSpPr/>
                <p:nvPr/>
              </p:nvSpPr>
              <p:spPr>
                <a:xfrm>
                  <a:off x="1963424" y="3006014"/>
                  <a:ext cx="495976" cy="375532"/>
                </a:xfrm>
                <a:custGeom>
                  <a:avLst/>
                  <a:gdLst>
                    <a:gd name="connsiteX0" fmla="*/ 140999 w 495976"/>
                    <a:gd name="connsiteY0" fmla="*/ 120452 h 375532"/>
                    <a:gd name="connsiteX1" fmla="*/ 495977 w 495976"/>
                    <a:gd name="connsiteY1" fmla="*/ 120452 h 375532"/>
                    <a:gd name="connsiteX2" fmla="*/ 495977 w 495976"/>
                    <a:gd name="connsiteY2" fmla="*/ 85025 h 375532"/>
                    <a:gd name="connsiteX3" fmla="*/ 467635 w 495976"/>
                    <a:gd name="connsiteY3" fmla="*/ 56683 h 375532"/>
                    <a:gd name="connsiteX4" fmla="*/ 255074 w 495976"/>
                    <a:gd name="connsiteY4" fmla="*/ 56683 h 375532"/>
                    <a:gd name="connsiteX5" fmla="*/ 177135 w 495976"/>
                    <a:gd name="connsiteY5" fmla="*/ 4960 h 375532"/>
                    <a:gd name="connsiteX6" fmla="*/ 161547 w 495976"/>
                    <a:gd name="connsiteY6" fmla="*/ 0 h 375532"/>
                    <a:gd name="connsiteX7" fmla="*/ 28342 w 495976"/>
                    <a:gd name="connsiteY7" fmla="*/ 0 h 375532"/>
                    <a:gd name="connsiteX8" fmla="*/ 0 w 495976"/>
                    <a:gd name="connsiteY8" fmla="*/ 28342 h 375532"/>
                    <a:gd name="connsiteX9" fmla="*/ 0 w 495976"/>
                    <a:gd name="connsiteY9" fmla="*/ 375525 h 375532"/>
                    <a:gd name="connsiteX10" fmla="*/ 91401 w 495976"/>
                    <a:gd name="connsiteY10" fmla="*/ 153753 h 375532"/>
                    <a:gd name="connsiteX11" fmla="*/ 140999 w 495976"/>
                    <a:gd name="connsiteY11" fmla="*/ 120452 h 37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95976" h="375532">
                      <a:moveTo>
                        <a:pt x="140999" y="120452"/>
                      </a:moveTo>
                      <a:lnTo>
                        <a:pt x="495977" y="120452"/>
                      </a:lnTo>
                      <a:lnTo>
                        <a:pt x="495977" y="85025"/>
                      </a:lnTo>
                      <a:cubicBezTo>
                        <a:pt x="495977" y="69437"/>
                        <a:pt x="483223" y="56683"/>
                        <a:pt x="467635" y="56683"/>
                      </a:cubicBezTo>
                      <a:lnTo>
                        <a:pt x="255074" y="56683"/>
                      </a:lnTo>
                      <a:lnTo>
                        <a:pt x="177135" y="4960"/>
                      </a:lnTo>
                      <a:cubicBezTo>
                        <a:pt x="172175" y="2126"/>
                        <a:pt x="167215" y="0"/>
                        <a:pt x="161547" y="0"/>
                      </a:cubicBezTo>
                      <a:lnTo>
                        <a:pt x="28342" y="0"/>
                      </a:lnTo>
                      <a:cubicBezTo>
                        <a:pt x="12754" y="0"/>
                        <a:pt x="0" y="12754"/>
                        <a:pt x="0" y="28342"/>
                      </a:cubicBezTo>
                      <a:lnTo>
                        <a:pt x="0" y="375525"/>
                      </a:lnTo>
                      <a:cubicBezTo>
                        <a:pt x="0" y="376942"/>
                        <a:pt x="91401" y="153753"/>
                        <a:pt x="91401" y="153753"/>
                      </a:cubicBezTo>
                      <a:cubicBezTo>
                        <a:pt x="99904" y="133914"/>
                        <a:pt x="119034" y="120452"/>
                        <a:pt x="140999" y="120452"/>
                      </a:cubicBez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9CA49B6-B02F-4FC3-9A00-538D8CDDC89D}"/>
                    </a:ext>
                  </a:extLst>
                </p:cNvPr>
                <p:cNvSpPr/>
                <p:nvPr/>
              </p:nvSpPr>
              <p:spPr>
                <a:xfrm>
                  <a:off x="1984680" y="3154807"/>
                  <a:ext cx="531403" cy="247988"/>
                </a:xfrm>
                <a:custGeom>
                  <a:avLst/>
                  <a:gdLst>
                    <a:gd name="connsiteX0" fmla="*/ 531404 w 531403"/>
                    <a:gd name="connsiteY0" fmla="*/ 28342 h 247988"/>
                    <a:gd name="connsiteX1" fmla="*/ 505897 w 531403"/>
                    <a:gd name="connsiteY1" fmla="*/ 0 h 247988"/>
                    <a:gd name="connsiteX2" fmla="*/ 119743 w 531403"/>
                    <a:gd name="connsiteY2" fmla="*/ 0 h 247988"/>
                    <a:gd name="connsiteX3" fmla="*/ 95653 w 531403"/>
                    <a:gd name="connsiteY3" fmla="*/ 15588 h 247988"/>
                    <a:gd name="connsiteX4" fmla="*/ 0 w 531403"/>
                    <a:gd name="connsiteY4" fmla="*/ 247988 h 247988"/>
                    <a:gd name="connsiteX5" fmla="*/ 432209 w 531403"/>
                    <a:gd name="connsiteY5" fmla="*/ 247988 h 247988"/>
                    <a:gd name="connsiteX6" fmla="*/ 528570 w 531403"/>
                    <a:gd name="connsiteY6" fmla="*/ 41095 h 247988"/>
                    <a:gd name="connsiteX7" fmla="*/ 531404 w 531403"/>
                    <a:gd name="connsiteY7" fmla="*/ 28342 h 247988"/>
                    <a:gd name="connsiteX8" fmla="*/ 531404 w 531403"/>
                    <a:gd name="connsiteY8" fmla="*/ 28342 h 24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1403" h="247988">
                      <a:moveTo>
                        <a:pt x="531404" y="28342"/>
                      </a:moveTo>
                      <a:cubicBezTo>
                        <a:pt x="531404" y="13462"/>
                        <a:pt x="520776" y="1417"/>
                        <a:pt x="505897" y="0"/>
                      </a:cubicBezTo>
                      <a:lnTo>
                        <a:pt x="119743" y="0"/>
                      </a:lnTo>
                      <a:cubicBezTo>
                        <a:pt x="109115" y="0"/>
                        <a:pt x="99904" y="6377"/>
                        <a:pt x="95653" y="15588"/>
                      </a:cubicBezTo>
                      <a:lnTo>
                        <a:pt x="0" y="247988"/>
                      </a:lnTo>
                      <a:lnTo>
                        <a:pt x="432209" y="247988"/>
                      </a:lnTo>
                      <a:lnTo>
                        <a:pt x="528570" y="41095"/>
                      </a:lnTo>
                      <a:cubicBezTo>
                        <a:pt x="530695" y="36844"/>
                        <a:pt x="531404" y="32593"/>
                        <a:pt x="531404" y="28342"/>
                      </a:cubicBezTo>
                      <a:lnTo>
                        <a:pt x="531404" y="28342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5A923A4-4AC3-47E4-8DF4-660C163F85BF}"/>
                </a:ext>
              </a:extLst>
            </p:cNvPr>
            <p:cNvCxnSpPr/>
            <p:nvPr/>
          </p:nvCxnSpPr>
          <p:spPr>
            <a:xfrm>
              <a:off x="7453866" y="3024337"/>
              <a:ext cx="904870" cy="0"/>
            </a:xfrm>
            <a:prstGeom prst="straightConnector1">
              <a:avLst/>
            </a:prstGeom>
            <a:ln w="50800">
              <a:solidFill>
                <a:schemeClr val="bg1">
                  <a:lumMod val="50000"/>
                </a:schemeClr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946FFC-22DF-4DC3-97B8-DF5FFBEA8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2201" y="3207108"/>
              <a:ext cx="904870" cy="0"/>
            </a:xfrm>
            <a:prstGeom prst="straightConnector1">
              <a:avLst/>
            </a:prstGeom>
            <a:ln w="50800">
              <a:solidFill>
                <a:schemeClr val="bg1">
                  <a:lumMod val="50000"/>
                </a:schemeClr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ooter Placeholder 75">
            <a:extLst>
              <a:ext uri="{FF2B5EF4-FFF2-40B4-BE49-F238E27FC236}">
                <a16:creationId xmlns:a16="http://schemas.microsoft.com/office/drawing/2014/main" id="{DBCE1ADC-8A3B-C796-3A8A-9F2CDC3C5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24280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8640-518E-CCDB-24E1-9113C66C5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7006" y="231114"/>
            <a:ext cx="10430257" cy="492443"/>
          </a:xfrm>
        </p:spPr>
        <p:txBody>
          <a:bodyPr/>
          <a:lstStyle/>
          <a:p>
            <a:r>
              <a:rPr lang="en-GB" sz="3200" dirty="0"/>
              <a:t>Custom Skill Interfaces</a:t>
            </a:r>
            <a:endParaRPr lang="en-US" sz="3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ED25EB-A43A-8260-DCDF-9FBE926AB06B}"/>
              </a:ext>
            </a:extLst>
          </p:cNvPr>
          <p:cNvSpPr txBox="1">
            <a:spLocks/>
          </p:cNvSpPr>
          <p:nvPr/>
        </p:nvSpPr>
        <p:spPr>
          <a:xfrm>
            <a:off x="588261" y="871710"/>
            <a:ext cx="2350681" cy="4616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spcBef>
                <a:spcPts val="392"/>
              </a:spcBef>
              <a:spcAft>
                <a:spcPts val="588"/>
              </a:spcAft>
              <a:buNone/>
            </a:pPr>
            <a:r>
              <a:rPr lang="en-US" sz="2200" dirty="0">
                <a:latin typeface="+mj-lt"/>
                <a:cs typeface="+mn-cs"/>
              </a:rPr>
              <a:t>Input Schema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63D65-E49D-ACF1-4A77-693FB9F80708}"/>
              </a:ext>
            </a:extLst>
          </p:cNvPr>
          <p:cNvSpPr txBox="1">
            <a:spLocks/>
          </p:cNvSpPr>
          <p:nvPr/>
        </p:nvSpPr>
        <p:spPr>
          <a:xfrm>
            <a:off x="588261" y="1481528"/>
            <a:ext cx="5446946" cy="448112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"values": [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"recordId": "&lt;</a:t>
            </a:r>
            <a:r>
              <a:rPr lang="en-US" sz="1100" dirty="0" err="1">
                <a:latin typeface="Consolas" panose="020B0609020204030204" pitchFamily="49" charset="0"/>
              </a:rPr>
              <a:t>unique_identifier</a:t>
            </a:r>
            <a:r>
              <a:rPr lang="en-US" sz="1100" dirty="0">
                <a:latin typeface="Consolas" panose="020B0609020204030204" pitchFamily="49" charset="0"/>
              </a:rPr>
              <a:t>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"data":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"&lt;input1_name&gt;":  "&lt;input1_value&gt;",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"&lt;input2_name&gt;": "&lt;input2_value&gt;",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...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},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"recordId": "&lt;</a:t>
            </a:r>
            <a:r>
              <a:rPr lang="en-US" sz="1100" dirty="0" err="1">
                <a:latin typeface="Consolas" panose="020B0609020204030204" pitchFamily="49" charset="0"/>
              </a:rPr>
              <a:t>unique_identifier</a:t>
            </a:r>
            <a:r>
              <a:rPr lang="en-US" sz="1100" dirty="0">
                <a:latin typeface="Consolas" panose="020B0609020204030204" pitchFamily="49" charset="0"/>
              </a:rPr>
              <a:t>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"data":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"&lt;input1_name&gt;":  "&lt;input1_value&gt;",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"&lt;input2_name&gt;": "&lt;input2_value&gt;",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...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},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...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]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B24AE1-598D-C5C7-1DC5-C14131E8200B}"/>
              </a:ext>
            </a:extLst>
          </p:cNvPr>
          <p:cNvSpPr txBox="1">
            <a:spLocks/>
          </p:cNvSpPr>
          <p:nvPr/>
        </p:nvSpPr>
        <p:spPr>
          <a:xfrm>
            <a:off x="6152916" y="871710"/>
            <a:ext cx="2350681" cy="461665"/>
          </a:xfrm>
          <a:prstGeom prst="rect">
            <a:avLst/>
          </a:prstGeom>
        </p:spPr>
        <p:txBody>
          <a:bodyPr vert="horz" wrap="square" lIns="0" tIns="91440" rIns="146304" bIns="91440" rtlCol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pc="0" dirty="0">
                <a:solidFill>
                  <a:schemeClr val="tx1"/>
                </a:solidFill>
              </a:rPr>
              <a:t>Output Schema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33A1F7-DB0E-3BA3-1F71-14FD6B13F843}"/>
              </a:ext>
            </a:extLst>
          </p:cNvPr>
          <p:cNvSpPr txBox="1">
            <a:spLocks/>
          </p:cNvSpPr>
          <p:nvPr/>
        </p:nvSpPr>
        <p:spPr>
          <a:xfrm>
            <a:off x="6152916" y="1481528"/>
            <a:ext cx="5446946" cy="448112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anchor="ctr"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"values": [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"recordId": "&lt;</a:t>
            </a:r>
            <a:r>
              <a:rPr lang="en-US" sz="1100" dirty="0" err="1">
                <a:latin typeface="Consolas" panose="020B0609020204030204" pitchFamily="49" charset="0"/>
              </a:rPr>
              <a:t>unique_identifier_from_input</a:t>
            </a:r>
            <a:r>
              <a:rPr lang="en-US" sz="1100" dirty="0">
                <a:latin typeface="Consolas" panose="020B0609020204030204" pitchFamily="49" charset="0"/>
              </a:rPr>
              <a:t>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"data":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"&lt;output1_name&gt;":  "&lt;output1_value&gt;",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 ...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},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"errors": [...],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"warnings": [...]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},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"recordId": "&lt; </a:t>
            </a:r>
            <a:r>
              <a:rPr lang="en-US" sz="1100" dirty="0" err="1">
                <a:latin typeface="Consolas" panose="020B0609020204030204" pitchFamily="49" charset="0"/>
              </a:rPr>
              <a:t>unique_identifier_from_input</a:t>
            </a:r>
            <a:r>
              <a:rPr lang="en-US" sz="1100" dirty="0">
                <a:latin typeface="Consolas" panose="020B0609020204030204" pitchFamily="49" charset="0"/>
              </a:rPr>
              <a:t>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"data":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"&lt;output1_name&gt;":  "&lt;output1_value&gt;",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 ...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},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"errors": [...],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"warnings": [...]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},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...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]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AEB26AAB-E54F-EEE4-1209-C8C881E76D8A}"/>
              </a:ext>
            </a:extLst>
          </p:cNvPr>
          <p:cNvSpPr/>
          <p:nvPr/>
        </p:nvSpPr>
        <p:spPr bwMode="auto">
          <a:xfrm>
            <a:off x="9558671" y="2890284"/>
            <a:ext cx="1935124" cy="781494"/>
          </a:xfrm>
          <a:prstGeom prst="wedgeRectCallout">
            <a:avLst>
              <a:gd name="adj1" fmla="val -75983"/>
              <a:gd name="adj2" fmla="val -53545"/>
            </a:avLst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is a </a:t>
            </a:r>
            <a:r>
              <a:rPr lang="en-US" sz="1100" i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property bag</a:t>
            </a:r>
            <a:r>
              <a:rPr lang="en-US" sz="11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of values – it can be a single value or a complex JSON structure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CA095-348C-A6FC-A3EC-9494B51E5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24915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297ADBC4-C007-C387-9389-49C26E42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/>
          <a:p>
            <a:r>
              <a:rPr lang="en-US" sz="3200" dirty="0"/>
              <a:t>Adding a Custom Skill to a Skillset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A6DC6-55F9-9BD6-8FD4-742E58B55C63}"/>
              </a:ext>
            </a:extLst>
          </p:cNvPr>
          <p:cNvSpPr txBox="1">
            <a:spLocks/>
          </p:cNvSpPr>
          <p:nvPr/>
        </p:nvSpPr>
        <p:spPr>
          <a:xfrm>
            <a:off x="588262" y="1822360"/>
            <a:ext cx="4042761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2200" dirty="0">
                <a:ln w="3175">
                  <a:noFill/>
                </a:ln>
                <a:latin typeface="+mj-lt"/>
              </a:rPr>
              <a:t>Add a </a:t>
            </a:r>
            <a:r>
              <a:rPr lang="en-US" sz="2200" dirty="0" err="1">
                <a:ln w="3175">
                  <a:noFill/>
                </a:ln>
                <a:latin typeface="+mj-lt"/>
              </a:rPr>
              <a:t>Custom.WebApiSkill</a:t>
            </a:r>
            <a:r>
              <a:rPr lang="en-US" sz="2200" dirty="0">
                <a:ln w="3175">
                  <a:noFill/>
                </a:ln>
                <a:latin typeface="+mj-lt"/>
              </a:rPr>
              <a:t> to the skillset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80DD67F-11E0-4866-A7D3-69F47AF70CA8}"/>
              </a:ext>
            </a:extLst>
          </p:cNvPr>
          <p:cNvSpPr txBox="1">
            <a:spLocks/>
          </p:cNvSpPr>
          <p:nvPr/>
        </p:nvSpPr>
        <p:spPr>
          <a:xfrm>
            <a:off x="588262" y="2669687"/>
            <a:ext cx="3849597" cy="3688866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+mj-lt"/>
              </a:rPr>
              <a:t>Specify the URI to your web API endpoint</a:t>
            </a:r>
          </a:p>
          <a:p>
            <a:pPr marL="285750" lvl="1" indent="-166688"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Optionally add parameters and headers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latin typeface="+mj-lt"/>
              </a:rPr>
              <a:t>Set the context to specify at which point in the document hierarchy the skill should be called</a:t>
            </a: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+mj-lt"/>
              </a:rPr>
              <a:t>Assign input values</a:t>
            </a:r>
          </a:p>
          <a:p>
            <a:pPr marL="285750" lvl="1" indent="-166688"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Usually from existing document fields</a:t>
            </a: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+mj-lt"/>
              </a:rPr>
              <a:t>Store output in a new field</a:t>
            </a:r>
          </a:p>
          <a:p>
            <a:pPr marL="285750" lvl="1" indent="-166688"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Optionally, specify a target field name (otherwise the output name is used)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E9B043-218D-B662-861B-CA1715A68A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5775940"/>
          </a:xfrm>
          <a:ln w="19050">
            <a:solidFill>
              <a:schemeClr val="accent4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"skills": [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...,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{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"@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odata.type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": "#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Microsoft.Skills.Custom.WebApiSkill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"description": "&lt;custom skill description&gt;",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"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uri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": "https://&lt;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web_api_endpoint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&gt;?&lt;params&gt;",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"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httpHeaders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    "&lt;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header_name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&gt;": "&lt;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header_value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&gt;"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},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"context": "/document/&lt;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where_to_apply_skill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&gt;",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"inputs": [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  {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    "name": "&lt;input1_name&gt;",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    "source": "/document/&lt;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path_to_input_field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&gt;"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  }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],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"outputs": [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  {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    "name": "&lt;output1_name&gt;",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    "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targetName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": "&lt;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optional_field_name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&gt;"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  }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  ]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 ]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1897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1" y="585216"/>
            <a:ext cx="10964087" cy="492443"/>
          </a:xfrm>
        </p:spPr>
        <p:txBody>
          <a:bodyPr/>
          <a:lstStyle/>
          <a:p>
            <a:r>
              <a:rPr lang="en-US" dirty="0"/>
              <a:t>Exercise – Create a Custom Skill for Azure AI Search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330080-0646-E9BA-73BF-8F767822B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5B8124-AE66-27A6-B39E-2768C5D7B078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33">
              <a:extLst>
                <a:ext uri="{FF2B5EF4-FFF2-40B4-BE49-F238E27FC236}">
                  <a16:creationId xmlns:a16="http://schemas.microsoft.com/office/drawing/2014/main" id="{F6A50565-798E-86C8-79F1-1951F6C60D48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56A1CA-77F0-B746-6E87-E14A88423A4F}"/>
              </a:ext>
            </a:extLst>
          </p:cNvPr>
          <p:cNvSpPr txBox="1">
            <a:spLocks/>
          </p:cNvSpPr>
          <p:nvPr/>
        </p:nvSpPr>
        <p:spPr>
          <a:xfrm>
            <a:off x="4356038" y="1926472"/>
            <a:ext cx="6502461" cy="90794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spc="0" baseline="0">
                <a:latin typeface="+mj-lt"/>
                <a:cs typeface="Segoe UI" panose="020B0502040204020203" pitchFamily="34" charset="0"/>
              </a:defRPr>
            </a:lvl1pPr>
            <a:lvl2pPr marL="265176" marR="0" indent="-109728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spc="0" baseline="0"/>
            </a:lvl2pPr>
            <a:lvl3pPr marL="384048" marR="0" indent="-118872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spcBef>
                <a:spcPts val="1800"/>
              </a:spcBef>
            </a:pPr>
            <a:r>
              <a:rPr lang="en-US" sz="2200" dirty="0"/>
              <a:t>Use an Azure Function to implement a custom skill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Integrate a custom skill into a skillset</a:t>
            </a:r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CC597603-DA09-C93F-E978-34A002F17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Creating a Knowledge Store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A5213-02C8-4F69-B447-758D6D6C4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832C6-F4A5-4728-82DE-85FDED22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Knowledge Store?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8C3943C-7262-4BC7-3272-6508BCDE60C0}"/>
              </a:ext>
            </a:extLst>
          </p:cNvPr>
          <p:cNvSpPr txBox="1">
            <a:spLocks/>
          </p:cNvSpPr>
          <p:nvPr/>
        </p:nvSpPr>
        <p:spPr>
          <a:xfrm>
            <a:off x="584199" y="1594155"/>
            <a:ext cx="3982787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Persisted insights extracted by indexing process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3B1CF8F-0764-6263-1F7E-B07D841235D6}"/>
              </a:ext>
            </a:extLst>
          </p:cNvPr>
          <p:cNvSpPr txBox="1">
            <a:spLocks/>
          </p:cNvSpPr>
          <p:nvPr/>
        </p:nvSpPr>
        <p:spPr>
          <a:xfrm>
            <a:off x="584199" y="2453750"/>
            <a:ext cx="3982787" cy="246990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spc="0" baseline="0">
                <a:latin typeface="+mj-lt"/>
                <a:cs typeface="Segoe UI" panose="020B0502040204020203" pitchFamily="34" charset="0"/>
              </a:defRPr>
            </a:lvl1pPr>
            <a:lvl2pPr marL="265176" marR="0" indent="-109728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spc="0" baseline="0"/>
            </a:lvl2pPr>
            <a:lvl3pPr marL="384048" marR="0" indent="-118872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1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+mj-lt"/>
              </a:rPr>
              <a:t>Stored as </a:t>
            </a:r>
            <a:r>
              <a:rPr lang="en-US" sz="2000" i="1" dirty="0">
                <a:latin typeface="+mj-lt"/>
              </a:rPr>
              <a:t>projections in Azure Storage</a:t>
            </a:r>
          </a:p>
          <a:p>
            <a:pPr marL="34290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b="1" dirty="0"/>
              <a:t>Tables: </a:t>
            </a:r>
            <a:r>
              <a:rPr lang="en-US" sz="1800" dirty="0"/>
              <a:t>Relational tables with keys for joining</a:t>
            </a:r>
          </a:p>
          <a:p>
            <a:pPr marL="34290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b="1" dirty="0"/>
              <a:t>Objects: </a:t>
            </a:r>
            <a:r>
              <a:rPr lang="en-US" sz="1800" dirty="0"/>
              <a:t>JSON structures of document fields</a:t>
            </a:r>
          </a:p>
          <a:p>
            <a:pPr marL="34290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b="1" dirty="0"/>
              <a:t>Files: </a:t>
            </a:r>
            <a:r>
              <a:rPr lang="en-US" sz="1800" dirty="0"/>
              <a:t>Extracted images saved in JPG format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74D53E2-65B1-EA52-E701-C38EF09A9EEA}"/>
              </a:ext>
            </a:extLst>
          </p:cNvPr>
          <p:cNvSpPr txBox="1">
            <a:spLocks/>
          </p:cNvSpPr>
          <p:nvPr/>
        </p:nvSpPr>
        <p:spPr>
          <a:xfrm>
            <a:off x="584199" y="5102201"/>
            <a:ext cx="3982787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spc="0" baseline="0">
                <a:latin typeface="+mj-lt"/>
                <a:cs typeface="Segoe UI" panose="020B0502040204020203" pitchFamily="34" charset="0"/>
              </a:defRPr>
            </a:lvl1pPr>
            <a:lvl2pPr marL="265176" marR="0" indent="-109728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spc="0" baseline="0"/>
            </a:lvl2pPr>
            <a:lvl3pPr marL="384048" marR="0" indent="-118872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lvl="1" indent="0">
              <a:buNone/>
            </a:pPr>
            <a:r>
              <a:rPr lang="en-US" sz="2000" dirty="0">
                <a:latin typeface="+mj-lt"/>
              </a:rPr>
              <a:t>Used for analysis or integration into data processing workflows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C5392A-6AC4-9748-6FA4-3ACBA117A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91100" y="1581150"/>
            <a:ext cx="6608762" cy="443072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34459B8-35FA-4672-BE19-6EC794F07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38539" y="2635840"/>
            <a:ext cx="1787781" cy="2865522"/>
          </a:xfrm>
          <a:prstGeom prst="rect">
            <a:avLst/>
          </a:prstGeom>
          <a:solidFill>
            <a:schemeClr val="bg1"/>
          </a:solidFill>
          <a:ln w="38100">
            <a:solidFill>
              <a:srgbClr val="243A5E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6" name="Content Placeholder 9" descr="Images with solid fill">
            <a:extLst>
              <a:ext uri="{FF2B5EF4-FFF2-40B4-BE49-F238E27FC236}">
                <a16:creationId xmlns:a16="http://schemas.microsoft.com/office/drawing/2014/main" id="{15A1ED43-272C-4E37-925C-8F11AD3C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4428" y="4626508"/>
            <a:ext cx="762127" cy="762126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19BBEFA-C491-46A9-A092-1B8BE8843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481612" y="4116405"/>
            <a:ext cx="656926" cy="1018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9F688A1-4D88-4512-BCDF-58E4CA294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494211" y="2969743"/>
            <a:ext cx="1014004" cy="859390"/>
            <a:chOff x="10051821" y="3268551"/>
            <a:chExt cx="1183233" cy="1002815"/>
          </a:xfrm>
        </p:grpSpPr>
        <p:pic>
          <p:nvPicPr>
            <p:cNvPr id="125" name="Graphic 124" descr="Table outline">
              <a:extLst>
                <a:ext uri="{FF2B5EF4-FFF2-40B4-BE49-F238E27FC236}">
                  <a16:creationId xmlns:a16="http://schemas.microsoft.com/office/drawing/2014/main" id="{D04988A2-F5E3-4045-A584-5BCFC6E79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18444" y="3268551"/>
              <a:ext cx="516610" cy="516610"/>
            </a:xfrm>
            <a:prstGeom prst="rect">
              <a:avLst/>
            </a:prstGeom>
          </p:spPr>
        </p:pic>
        <p:pic>
          <p:nvPicPr>
            <p:cNvPr id="126" name="Graphic 125" descr="Table outline">
              <a:extLst>
                <a:ext uri="{FF2B5EF4-FFF2-40B4-BE49-F238E27FC236}">
                  <a16:creationId xmlns:a16="http://schemas.microsoft.com/office/drawing/2014/main" id="{EDFAFA6A-282B-4594-8B3E-D126F79D4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18444" y="3754756"/>
              <a:ext cx="516610" cy="516610"/>
            </a:xfrm>
            <a:prstGeom prst="rect">
              <a:avLst/>
            </a:prstGeom>
          </p:spPr>
        </p:pic>
        <p:pic>
          <p:nvPicPr>
            <p:cNvPr id="127" name="Graphic 126" descr="Table outline">
              <a:extLst>
                <a:ext uri="{FF2B5EF4-FFF2-40B4-BE49-F238E27FC236}">
                  <a16:creationId xmlns:a16="http://schemas.microsoft.com/office/drawing/2014/main" id="{D691C45E-2023-4D16-BAA9-822B3C2A4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51821" y="3521047"/>
              <a:ext cx="516610" cy="516610"/>
            </a:xfrm>
            <a:prstGeom prst="rect">
              <a:avLst/>
            </a:prstGeom>
          </p:spPr>
        </p:pic>
        <p:cxnSp>
          <p:nvCxnSpPr>
            <p:cNvPr id="128" name="Straight Connector 50">
              <a:extLst>
                <a:ext uri="{FF2B5EF4-FFF2-40B4-BE49-F238E27FC236}">
                  <a16:creationId xmlns:a16="http://schemas.microsoft.com/office/drawing/2014/main" id="{3FF93B34-7F90-4A2A-ACB1-BB92D72CB228}"/>
                </a:ext>
              </a:extLst>
            </p:cNvPr>
            <p:cNvCxnSpPr>
              <a:stCxn id="127" idx="3"/>
              <a:endCxn id="126" idx="1"/>
            </p:cNvCxnSpPr>
            <p:nvPr/>
          </p:nvCxnSpPr>
          <p:spPr>
            <a:xfrm>
              <a:off x="10568431" y="3779352"/>
              <a:ext cx="150013" cy="2337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63">
              <a:extLst>
                <a:ext uri="{FF2B5EF4-FFF2-40B4-BE49-F238E27FC236}">
                  <a16:creationId xmlns:a16="http://schemas.microsoft.com/office/drawing/2014/main" id="{533AF5E8-7043-4B30-98B1-BC40F8133EC6}"/>
                </a:ext>
              </a:extLst>
            </p:cNvPr>
            <p:cNvCxnSpPr>
              <a:stCxn id="127" idx="3"/>
              <a:endCxn id="125" idx="1"/>
            </p:cNvCxnSpPr>
            <p:nvPr/>
          </p:nvCxnSpPr>
          <p:spPr>
            <a:xfrm flipV="1">
              <a:off x="10568431" y="3526856"/>
              <a:ext cx="150013" cy="2524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6DA7BFF-3944-4BC0-8187-C6F52365A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09402" y="3845233"/>
            <a:ext cx="783620" cy="783620"/>
            <a:chOff x="5788800" y="3121800"/>
            <a:chExt cx="914400" cy="914400"/>
          </a:xfrm>
        </p:grpSpPr>
        <p:pic>
          <p:nvPicPr>
            <p:cNvPr id="131" name="Graphic 130" descr="Paper outline">
              <a:extLst>
                <a:ext uri="{FF2B5EF4-FFF2-40B4-BE49-F238E27FC236}">
                  <a16:creationId xmlns:a16="http://schemas.microsoft.com/office/drawing/2014/main" id="{F3936498-2DA7-4D59-8967-49C87E222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8800" y="3121800"/>
              <a:ext cx="914400" cy="91440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D441A85-866C-4FB6-BEFF-37B113FED809}"/>
                </a:ext>
              </a:extLst>
            </p:cNvPr>
            <p:cNvSpPr txBox="1"/>
            <p:nvPr/>
          </p:nvSpPr>
          <p:spPr>
            <a:xfrm>
              <a:off x="5892388" y="3126846"/>
              <a:ext cx="667490" cy="8771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onsolas" panose="020B0609020204030204" pitchFamily="49" charset="0"/>
                </a:rPr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sz="14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onsolas" panose="020B0609020204030204" pitchFamily="49" charset="0"/>
                </a:rPr>
                <a:t>  …</a:t>
              </a:r>
            </a:p>
            <a:p>
              <a:pPr>
                <a:lnSpc>
                  <a:spcPct val="90000"/>
                </a:lnSpc>
              </a:pPr>
              <a:r>
                <a:rPr lang="en-US" sz="14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133" name="Graphic 132">
            <a:extLst>
              <a:ext uri="{FF2B5EF4-FFF2-40B4-BE49-F238E27FC236}">
                <a16:creationId xmlns:a16="http://schemas.microsoft.com/office/drawing/2014/main" id="{5F573D4A-5B98-4BAC-9582-84F4ECE29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4255" y="2200134"/>
            <a:ext cx="719864" cy="719864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72CB9791-6608-476A-A143-25290CBB5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8308" y="2737905"/>
            <a:ext cx="480168" cy="283623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B77AC5F6-1F71-4B6B-AA44-EBC03AB5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0809" y="3077335"/>
            <a:ext cx="335165" cy="3351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6AC7701-3EF7-6CB4-BD41-1E6F76858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64642" y="1790088"/>
            <a:ext cx="1152422" cy="4012844"/>
            <a:chOff x="6664642" y="1790088"/>
            <a:chExt cx="1152422" cy="4012844"/>
          </a:xfrm>
        </p:grpSpPr>
        <p:sp>
          <p:nvSpPr>
            <p:cNvPr id="88" name="Arrow: Down 87">
              <a:extLst>
                <a:ext uri="{FF2B5EF4-FFF2-40B4-BE49-F238E27FC236}">
                  <a16:creationId xmlns:a16="http://schemas.microsoft.com/office/drawing/2014/main" id="{E314971B-AB4A-4DB5-A642-122A6947FADD}"/>
                </a:ext>
              </a:extLst>
            </p:cNvPr>
            <p:cNvSpPr/>
            <p:nvPr/>
          </p:nvSpPr>
          <p:spPr bwMode="auto">
            <a:xfrm>
              <a:off x="6727959" y="2412615"/>
              <a:ext cx="636773" cy="2476354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89" name="Graphic 88" descr="Checklist with solid fill">
              <a:extLst>
                <a:ext uri="{FF2B5EF4-FFF2-40B4-BE49-F238E27FC236}">
                  <a16:creationId xmlns:a16="http://schemas.microsoft.com/office/drawing/2014/main" id="{AE2D3F50-0307-4609-B974-ACA3EF71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64642" y="2712573"/>
              <a:ext cx="774411" cy="774411"/>
            </a:xfrm>
            <a:prstGeom prst="rect">
              <a:avLst/>
            </a:prstGeom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080C26A-0EAE-4191-8777-DD67F6CE508B}"/>
                </a:ext>
              </a:extLst>
            </p:cNvPr>
            <p:cNvGrpSpPr/>
            <p:nvPr/>
          </p:nvGrpSpPr>
          <p:grpSpPr>
            <a:xfrm>
              <a:off x="6794971" y="4905103"/>
              <a:ext cx="822364" cy="897829"/>
              <a:chOff x="5794375" y="2101850"/>
              <a:chExt cx="971021" cy="1060128"/>
            </a:xfrm>
            <a:solidFill>
              <a:srgbClr val="243A5E"/>
            </a:solidFill>
          </p:grpSpPr>
          <p:sp>
            <p:nvSpPr>
              <p:cNvPr id="112" name="Graphic 16" descr="Magnifying glass with solid fill">
                <a:extLst>
                  <a:ext uri="{FF2B5EF4-FFF2-40B4-BE49-F238E27FC236}">
                    <a16:creationId xmlns:a16="http://schemas.microsoft.com/office/drawing/2014/main" id="{84B75D76-019E-4838-BD44-48E8E7FF59EB}"/>
                  </a:ext>
                </a:extLst>
              </p:cNvPr>
              <p:cNvSpPr/>
              <p:nvPr/>
            </p:nvSpPr>
            <p:spPr>
              <a:xfrm>
                <a:off x="6013515" y="2409504"/>
                <a:ext cx="751881" cy="752474"/>
              </a:xfrm>
              <a:custGeom>
                <a:avLst/>
                <a:gdLst>
                  <a:gd name="connsiteX0" fmla="*/ 732473 w 751881"/>
                  <a:gd name="connsiteY0" fmla="*/ 638175 h 752474"/>
                  <a:gd name="connsiteX1" fmla="*/ 613410 w 751881"/>
                  <a:gd name="connsiteY1" fmla="*/ 519112 h 752474"/>
                  <a:gd name="connsiteX2" fmla="*/ 554355 w 751881"/>
                  <a:gd name="connsiteY2" fmla="*/ 501015 h 752474"/>
                  <a:gd name="connsiteX3" fmla="*/ 512445 w 751881"/>
                  <a:gd name="connsiteY3" fmla="*/ 459105 h 752474"/>
                  <a:gd name="connsiteX4" fmla="*/ 571500 w 751881"/>
                  <a:gd name="connsiteY4" fmla="*/ 285750 h 752474"/>
                  <a:gd name="connsiteX5" fmla="*/ 285750 w 751881"/>
                  <a:gd name="connsiteY5" fmla="*/ 0 h 752474"/>
                  <a:gd name="connsiteX6" fmla="*/ 0 w 751881"/>
                  <a:gd name="connsiteY6" fmla="*/ 285750 h 752474"/>
                  <a:gd name="connsiteX7" fmla="*/ 285750 w 751881"/>
                  <a:gd name="connsiteY7" fmla="*/ 571500 h 752474"/>
                  <a:gd name="connsiteX8" fmla="*/ 459105 w 751881"/>
                  <a:gd name="connsiteY8" fmla="*/ 512445 h 752474"/>
                  <a:gd name="connsiteX9" fmla="*/ 501015 w 751881"/>
                  <a:gd name="connsiteY9" fmla="*/ 554355 h 752474"/>
                  <a:gd name="connsiteX10" fmla="*/ 519112 w 751881"/>
                  <a:gd name="connsiteY10" fmla="*/ 613410 h 752474"/>
                  <a:gd name="connsiteX11" fmla="*/ 638175 w 751881"/>
                  <a:gd name="connsiteY11" fmla="*/ 732473 h 752474"/>
                  <a:gd name="connsiteX12" fmla="*/ 685800 w 751881"/>
                  <a:gd name="connsiteY12" fmla="*/ 752475 h 752474"/>
                  <a:gd name="connsiteX13" fmla="*/ 733425 w 751881"/>
                  <a:gd name="connsiteY13" fmla="*/ 732473 h 752474"/>
                  <a:gd name="connsiteX14" fmla="*/ 732473 w 751881"/>
                  <a:gd name="connsiteY14" fmla="*/ 638175 h 752474"/>
                  <a:gd name="connsiteX15" fmla="*/ 284798 w 751881"/>
                  <a:gd name="connsiteY15" fmla="*/ 513398 h 752474"/>
                  <a:gd name="connsiteX16" fmla="*/ 56197 w 751881"/>
                  <a:gd name="connsiteY16" fmla="*/ 284798 h 752474"/>
                  <a:gd name="connsiteX17" fmla="*/ 284798 w 751881"/>
                  <a:gd name="connsiteY17" fmla="*/ 56197 h 752474"/>
                  <a:gd name="connsiteX18" fmla="*/ 513398 w 751881"/>
                  <a:gd name="connsiteY18" fmla="*/ 284798 h 752474"/>
                  <a:gd name="connsiteX19" fmla="*/ 284798 w 751881"/>
                  <a:gd name="connsiteY19" fmla="*/ 513398 h 7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1881" h="752474">
                    <a:moveTo>
                      <a:pt x="732473" y="638175"/>
                    </a:moveTo>
                    <a:lnTo>
                      <a:pt x="613410" y="519112"/>
                    </a:lnTo>
                    <a:cubicBezTo>
                      <a:pt x="597218" y="502920"/>
                      <a:pt x="575310" y="497205"/>
                      <a:pt x="554355" y="501015"/>
                    </a:cubicBezTo>
                    <a:lnTo>
                      <a:pt x="512445" y="459105"/>
                    </a:lnTo>
                    <a:cubicBezTo>
                      <a:pt x="549593" y="411480"/>
                      <a:pt x="571500" y="350520"/>
                      <a:pt x="571500" y="285750"/>
                    </a:cubicBezTo>
                    <a:cubicBezTo>
                      <a:pt x="571500" y="128588"/>
                      <a:pt x="442912" y="0"/>
                      <a:pt x="285750" y="0"/>
                    </a:cubicBezTo>
                    <a:cubicBezTo>
                      <a:pt x="128588" y="0"/>
                      <a:pt x="0" y="128588"/>
                      <a:pt x="0" y="285750"/>
                    </a:cubicBezTo>
                    <a:cubicBezTo>
                      <a:pt x="0" y="442912"/>
                      <a:pt x="128588" y="571500"/>
                      <a:pt x="285750" y="571500"/>
                    </a:cubicBezTo>
                    <a:cubicBezTo>
                      <a:pt x="350520" y="571500"/>
                      <a:pt x="410528" y="549593"/>
                      <a:pt x="459105" y="512445"/>
                    </a:cubicBezTo>
                    <a:lnTo>
                      <a:pt x="501015" y="554355"/>
                    </a:lnTo>
                    <a:cubicBezTo>
                      <a:pt x="497205" y="575310"/>
                      <a:pt x="502920" y="597218"/>
                      <a:pt x="519112" y="613410"/>
                    </a:cubicBezTo>
                    <a:lnTo>
                      <a:pt x="638175" y="732473"/>
                    </a:lnTo>
                    <a:cubicBezTo>
                      <a:pt x="651510" y="745808"/>
                      <a:pt x="668655" y="752475"/>
                      <a:pt x="685800" y="752475"/>
                    </a:cubicBezTo>
                    <a:cubicBezTo>
                      <a:pt x="702945" y="752475"/>
                      <a:pt x="720090" y="745808"/>
                      <a:pt x="733425" y="732473"/>
                    </a:cubicBezTo>
                    <a:cubicBezTo>
                      <a:pt x="758190" y="705802"/>
                      <a:pt x="758190" y="663893"/>
                      <a:pt x="732473" y="638175"/>
                    </a:cubicBezTo>
                    <a:close/>
                    <a:moveTo>
                      <a:pt x="284798" y="513398"/>
                    </a:moveTo>
                    <a:cubicBezTo>
                      <a:pt x="159067" y="513398"/>
                      <a:pt x="56197" y="410528"/>
                      <a:pt x="56197" y="284798"/>
                    </a:cubicBezTo>
                    <a:cubicBezTo>
                      <a:pt x="56197" y="159067"/>
                      <a:pt x="159067" y="56197"/>
                      <a:pt x="284798" y="56197"/>
                    </a:cubicBezTo>
                    <a:cubicBezTo>
                      <a:pt x="410528" y="56197"/>
                      <a:pt x="513398" y="159067"/>
                      <a:pt x="513398" y="284798"/>
                    </a:cubicBezTo>
                    <a:cubicBezTo>
                      <a:pt x="513398" y="410528"/>
                      <a:pt x="410528" y="513398"/>
                      <a:pt x="284798" y="5133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3" name="Content Placeholder 4" descr="List with solid fill">
                <a:extLst>
                  <a:ext uri="{FF2B5EF4-FFF2-40B4-BE49-F238E27FC236}">
                    <a16:creationId xmlns:a16="http://schemas.microsoft.com/office/drawing/2014/main" id="{03445121-38ED-4D3F-AC00-31437506ECD6}"/>
                  </a:ext>
                </a:extLst>
              </p:cNvPr>
              <p:cNvGrpSpPr/>
              <p:nvPr/>
            </p:nvGrpSpPr>
            <p:grpSpPr>
              <a:xfrm>
                <a:off x="5794375" y="2101850"/>
                <a:ext cx="590550" cy="762000"/>
                <a:chOff x="5794375" y="2101850"/>
                <a:chExt cx="590550" cy="762000"/>
              </a:xfrm>
              <a:grpFill/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60C9A941-F64A-4159-9DC7-0AADA2891EE4}"/>
                    </a:ext>
                  </a:extLst>
                </p:cNvPr>
                <p:cNvSpPr/>
                <p:nvPr/>
              </p:nvSpPr>
              <p:spPr>
                <a:xfrm>
                  <a:off x="5794375" y="2101850"/>
                  <a:ext cx="590550" cy="762000"/>
                </a:xfrm>
                <a:custGeom>
                  <a:avLst/>
                  <a:gdLst>
                    <a:gd name="connsiteX0" fmla="*/ 533400 w 590550"/>
                    <a:gd name="connsiteY0" fmla="*/ 704850 h 762000"/>
                    <a:gd name="connsiteX1" fmla="*/ 57150 w 590550"/>
                    <a:gd name="connsiteY1" fmla="*/ 704850 h 762000"/>
                    <a:gd name="connsiteX2" fmla="*/ 57150 w 590550"/>
                    <a:gd name="connsiteY2" fmla="*/ 57150 h 762000"/>
                    <a:gd name="connsiteX3" fmla="*/ 533400 w 590550"/>
                    <a:gd name="connsiteY3" fmla="*/ 57150 h 762000"/>
                    <a:gd name="connsiteX4" fmla="*/ 533400 w 590550"/>
                    <a:gd name="connsiteY4" fmla="*/ 704850 h 762000"/>
                    <a:gd name="connsiteX5" fmla="*/ 590550 w 590550"/>
                    <a:gd name="connsiteY5" fmla="*/ 0 h 762000"/>
                    <a:gd name="connsiteX6" fmla="*/ 0 w 590550"/>
                    <a:gd name="connsiteY6" fmla="*/ 0 h 762000"/>
                    <a:gd name="connsiteX7" fmla="*/ 0 w 590550"/>
                    <a:gd name="connsiteY7" fmla="*/ 762000 h 762000"/>
                    <a:gd name="connsiteX8" fmla="*/ 590550 w 590550"/>
                    <a:gd name="connsiteY8" fmla="*/ 762000 h 762000"/>
                    <a:gd name="connsiteX9" fmla="*/ 590550 w 590550"/>
                    <a:gd name="connsiteY9" fmla="*/ 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0550" h="762000">
                      <a:moveTo>
                        <a:pt x="533400" y="704850"/>
                      </a:moveTo>
                      <a:lnTo>
                        <a:pt x="57150" y="704850"/>
                      </a:lnTo>
                      <a:lnTo>
                        <a:pt x="57150" y="57150"/>
                      </a:lnTo>
                      <a:lnTo>
                        <a:pt x="533400" y="57150"/>
                      </a:lnTo>
                      <a:lnTo>
                        <a:pt x="533400" y="704850"/>
                      </a:lnTo>
                      <a:close/>
                      <a:moveTo>
                        <a:pt x="590550" y="0"/>
                      </a:moveTo>
                      <a:lnTo>
                        <a:pt x="0" y="0"/>
                      </a:lnTo>
                      <a:lnTo>
                        <a:pt x="0" y="762000"/>
                      </a:lnTo>
                      <a:lnTo>
                        <a:pt x="590550" y="762000"/>
                      </a:lnTo>
                      <a:lnTo>
                        <a:pt x="59055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947A6363-8766-47F2-8667-72CEFBCEA432}"/>
                    </a:ext>
                  </a:extLst>
                </p:cNvPr>
                <p:cNvSpPr/>
                <p:nvPr/>
              </p:nvSpPr>
              <p:spPr>
                <a:xfrm>
                  <a:off x="6184900" y="2216150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0 h 76200"/>
                    <a:gd name="connsiteX1" fmla="*/ 76200 w 76200"/>
                    <a:gd name="connsiteY1" fmla="*/ 0 h 76200"/>
                    <a:gd name="connsiteX2" fmla="*/ 76200 w 76200"/>
                    <a:gd name="connsiteY2" fmla="*/ 76200 h 76200"/>
                    <a:gd name="connsiteX3" fmla="*/ 0 w 762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7620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6DD7CFC3-33B9-421E-8B37-D9546D30E180}"/>
                    </a:ext>
                  </a:extLst>
                </p:cNvPr>
                <p:cNvSpPr/>
                <p:nvPr/>
              </p:nvSpPr>
              <p:spPr>
                <a:xfrm>
                  <a:off x="5918200" y="2235200"/>
                  <a:ext cx="190500" cy="38100"/>
                </a:xfrm>
                <a:custGeom>
                  <a:avLst/>
                  <a:gdLst>
                    <a:gd name="connsiteX0" fmla="*/ 0 w 190500"/>
                    <a:gd name="connsiteY0" fmla="*/ 0 h 38100"/>
                    <a:gd name="connsiteX1" fmla="*/ 190500 w 190500"/>
                    <a:gd name="connsiteY1" fmla="*/ 0 h 38100"/>
                    <a:gd name="connsiteX2" fmla="*/ 190500 w 190500"/>
                    <a:gd name="connsiteY2" fmla="*/ 38100 h 38100"/>
                    <a:gd name="connsiteX3" fmla="*/ 0 w 1905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38100">
                      <a:moveTo>
                        <a:pt x="0" y="0"/>
                      </a:moveTo>
                      <a:lnTo>
                        <a:pt x="190500" y="0"/>
                      </a:lnTo>
                      <a:lnTo>
                        <a:pt x="1905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FD4BA8FF-6078-4E88-8A0E-C777337100F5}"/>
                    </a:ext>
                  </a:extLst>
                </p:cNvPr>
                <p:cNvSpPr/>
                <p:nvPr/>
              </p:nvSpPr>
              <p:spPr>
                <a:xfrm>
                  <a:off x="6184900" y="2368550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0 h 76200"/>
                    <a:gd name="connsiteX1" fmla="*/ 76200 w 76200"/>
                    <a:gd name="connsiteY1" fmla="*/ 0 h 76200"/>
                    <a:gd name="connsiteX2" fmla="*/ 76200 w 76200"/>
                    <a:gd name="connsiteY2" fmla="*/ 76200 h 76200"/>
                    <a:gd name="connsiteX3" fmla="*/ 0 w 762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7620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F0FBD8C1-C971-4AA9-B67D-620D4C1A4858}"/>
                    </a:ext>
                  </a:extLst>
                </p:cNvPr>
                <p:cNvSpPr/>
                <p:nvPr/>
              </p:nvSpPr>
              <p:spPr>
                <a:xfrm>
                  <a:off x="5918200" y="2387600"/>
                  <a:ext cx="190500" cy="38100"/>
                </a:xfrm>
                <a:custGeom>
                  <a:avLst/>
                  <a:gdLst>
                    <a:gd name="connsiteX0" fmla="*/ 0 w 190500"/>
                    <a:gd name="connsiteY0" fmla="*/ 0 h 38100"/>
                    <a:gd name="connsiteX1" fmla="*/ 190500 w 190500"/>
                    <a:gd name="connsiteY1" fmla="*/ 0 h 38100"/>
                    <a:gd name="connsiteX2" fmla="*/ 190500 w 190500"/>
                    <a:gd name="connsiteY2" fmla="*/ 38100 h 38100"/>
                    <a:gd name="connsiteX3" fmla="*/ 0 w 1905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38100">
                      <a:moveTo>
                        <a:pt x="0" y="0"/>
                      </a:moveTo>
                      <a:lnTo>
                        <a:pt x="190500" y="0"/>
                      </a:lnTo>
                      <a:lnTo>
                        <a:pt x="1905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BD6E0433-6BE9-4B78-9E0B-35795D3765E5}"/>
                    </a:ext>
                  </a:extLst>
                </p:cNvPr>
                <p:cNvSpPr/>
                <p:nvPr/>
              </p:nvSpPr>
              <p:spPr>
                <a:xfrm>
                  <a:off x="6184900" y="2520950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0 h 76200"/>
                    <a:gd name="connsiteX1" fmla="*/ 76200 w 76200"/>
                    <a:gd name="connsiteY1" fmla="*/ 0 h 76200"/>
                    <a:gd name="connsiteX2" fmla="*/ 76200 w 76200"/>
                    <a:gd name="connsiteY2" fmla="*/ 76200 h 76200"/>
                    <a:gd name="connsiteX3" fmla="*/ 0 w 762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7620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16C36307-1768-403B-8944-821CC96B000D}"/>
                    </a:ext>
                  </a:extLst>
                </p:cNvPr>
                <p:cNvSpPr/>
                <p:nvPr/>
              </p:nvSpPr>
              <p:spPr>
                <a:xfrm>
                  <a:off x="5918200" y="2540000"/>
                  <a:ext cx="190500" cy="38100"/>
                </a:xfrm>
                <a:custGeom>
                  <a:avLst/>
                  <a:gdLst>
                    <a:gd name="connsiteX0" fmla="*/ 0 w 190500"/>
                    <a:gd name="connsiteY0" fmla="*/ 0 h 38100"/>
                    <a:gd name="connsiteX1" fmla="*/ 190500 w 190500"/>
                    <a:gd name="connsiteY1" fmla="*/ 0 h 38100"/>
                    <a:gd name="connsiteX2" fmla="*/ 190500 w 190500"/>
                    <a:gd name="connsiteY2" fmla="*/ 38100 h 38100"/>
                    <a:gd name="connsiteX3" fmla="*/ 0 w 1905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38100">
                      <a:moveTo>
                        <a:pt x="0" y="0"/>
                      </a:moveTo>
                      <a:lnTo>
                        <a:pt x="190500" y="0"/>
                      </a:lnTo>
                      <a:lnTo>
                        <a:pt x="1905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2821261-388D-42D7-A060-B3E411196A83}"/>
                    </a:ext>
                  </a:extLst>
                </p:cNvPr>
                <p:cNvSpPr/>
                <p:nvPr/>
              </p:nvSpPr>
              <p:spPr>
                <a:xfrm>
                  <a:off x="6184900" y="2673350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0 h 76200"/>
                    <a:gd name="connsiteX1" fmla="*/ 76200 w 76200"/>
                    <a:gd name="connsiteY1" fmla="*/ 0 h 76200"/>
                    <a:gd name="connsiteX2" fmla="*/ 76200 w 76200"/>
                    <a:gd name="connsiteY2" fmla="*/ 76200 h 76200"/>
                    <a:gd name="connsiteX3" fmla="*/ 0 w 762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7620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9E23071A-6F26-447B-9B49-C19E7E31CFDE}"/>
                    </a:ext>
                  </a:extLst>
                </p:cNvPr>
                <p:cNvSpPr/>
                <p:nvPr/>
              </p:nvSpPr>
              <p:spPr>
                <a:xfrm>
                  <a:off x="5918200" y="2692400"/>
                  <a:ext cx="190500" cy="38100"/>
                </a:xfrm>
                <a:custGeom>
                  <a:avLst/>
                  <a:gdLst>
                    <a:gd name="connsiteX0" fmla="*/ 0 w 190500"/>
                    <a:gd name="connsiteY0" fmla="*/ 0 h 38100"/>
                    <a:gd name="connsiteX1" fmla="*/ 190500 w 190500"/>
                    <a:gd name="connsiteY1" fmla="*/ 0 h 38100"/>
                    <a:gd name="connsiteX2" fmla="*/ 190500 w 190500"/>
                    <a:gd name="connsiteY2" fmla="*/ 38100 h 38100"/>
                    <a:gd name="connsiteX3" fmla="*/ 0 w 190500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0500" h="38100">
                      <a:moveTo>
                        <a:pt x="0" y="0"/>
                      </a:moveTo>
                      <a:lnTo>
                        <a:pt x="190500" y="0"/>
                      </a:lnTo>
                      <a:lnTo>
                        <a:pt x="190500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443D761-C217-4014-B11A-A091AB0E1782}"/>
                </a:ext>
              </a:extLst>
            </p:cNvPr>
            <p:cNvGrpSpPr/>
            <p:nvPr/>
          </p:nvGrpSpPr>
          <p:grpSpPr>
            <a:xfrm>
              <a:off x="6764443" y="3780380"/>
              <a:ext cx="674610" cy="783405"/>
              <a:chOff x="4422064" y="4140498"/>
              <a:chExt cx="754893" cy="876636"/>
            </a:xfrm>
            <a:solidFill>
              <a:srgbClr val="243A5E"/>
            </a:solidFill>
          </p:grpSpPr>
          <p:grpSp>
            <p:nvGrpSpPr>
              <p:cNvPr id="101" name="Graphic 6" descr="Document outline">
                <a:extLst>
                  <a:ext uri="{FF2B5EF4-FFF2-40B4-BE49-F238E27FC236}">
                    <a16:creationId xmlns:a16="http://schemas.microsoft.com/office/drawing/2014/main" id="{E48632C4-4AAB-4A41-8DE7-7A6287124DE4}"/>
                  </a:ext>
                </a:extLst>
              </p:cNvPr>
              <p:cNvGrpSpPr/>
              <p:nvPr/>
            </p:nvGrpSpPr>
            <p:grpSpPr>
              <a:xfrm>
                <a:off x="4422064" y="4140498"/>
                <a:ext cx="341830" cy="455774"/>
                <a:chOff x="4422064" y="4140498"/>
                <a:chExt cx="341830" cy="455774"/>
              </a:xfrm>
              <a:grpFill/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1193651-EAF3-450D-A257-B0603836A051}"/>
                    </a:ext>
                  </a:extLst>
                </p:cNvPr>
                <p:cNvSpPr/>
                <p:nvPr/>
              </p:nvSpPr>
              <p:spPr>
                <a:xfrm>
                  <a:off x="4479035" y="4334202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23B73E73-6333-4840-82CF-C180664BBBE2}"/>
                    </a:ext>
                  </a:extLst>
                </p:cNvPr>
                <p:cNvSpPr/>
                <p:nvPr/>
              </p:nvSpPr>
              <p:spPr>
                <a:xfrm>
                  <a:off x="4479035" y="4288625"/>
                  <a:ext cx="108246" cy="11394"/>
                </a:xfrm>
                <a:custGeom>
                  <a:avLst/>
                  <a:gdLst>
                    <a:gd name="connsiteX0" fmla="*/ 0 w 108246"/>
                    <a:gd name="connsiteY0" fmla="*/ 0 h 11394"/>
                    <a:gd name="connsiteX1" fmla="*/ 108246 w 108246"/>
                    <a:gd name="connsiteY1" fmla="*/ 0 h 11394"/>
                    <a:gd name="connsiteX2" fmla="*/ 108246 w 108246"/>
                    <a:gd name="connsiteY2" fmla="*/ 11394 h 11394"/>
                    <a:gd name="connsiteX3" fmla="*/ 0 w 108246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246" h="11394">
                      <a:moveTo>
                        <a:pt x="0" y="0"/>
                      </a:moveTo>
                      <a:lnTo>
                        <a:pt x="108246" y="0"/>
                      </a:lnTo>
                      <a:lnTo>
                        <a:pt x="108246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B7EEE55C-D0B6-44B7-BD25-AA09A96AB6F5}"/>
                    </a:ext>
                  </a:extLst>
                </p:cNvPr>
                <p:cNvSpPr/>
                <p:nvPr/>
              </p:nvSpPr>
              <p:spPr>
                <a:xfrm>
                  <a:off x="4479035" y="4379779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003F30EA-8921-4851-BDFD-81CAAAC7CD7E}"/>
                    </a:ext>
                  </a:extLst>
                </p:cNvPr>
                <p:cNvSpPr/>
                <p:nvPr/>
              </p:nvSpPr>
              <p:spPr>
                <a:xfrm>
                  <a:off x="4479035" y="4425357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E09AEA42-16D3-41D0-98CC-C494C6FAEC7A}"/>
                    </a:ext>
                  </a:extLst>
                </p:cNvPr>
                <p:cNvSpPr/>
                <p:nvPr/>
              </p:nvSpPr>
              <p:spPr>
                <a:xfrm>
                  <a:off x="4479035" y="4470934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F897EECE-BE1B-4A69-A3D1-C4BE7999EC98}"/>
                    </a:ext>
                  </a:extLst>
                </p:cNvPr>
                <p:cNvSpPr/>
                <p:nvPr/>
              </p:nvSpPr>
              <p:spPr>
                <a:xfrm>
                  <a:off x="4479035" y="4516512"/>
                  <a:ext cx="227887" cy="11394"/>
                </a:xfrm>
                <a:custGeom>
                  <a:avLst/>
                  <a:gdLst>
                    <a:gd name="connsiteX0" fmla="*/ 0 w 227887"/>
                    <a:gd name="connsiteY0" fmla="*/ 0 h 11394"/>
                    <a:gd name="connsiteX1" fmla="*/ 227887 w 227887"/>
                    <a:gd name="connsiteY1" fmla="*/ 0 h 11394"/>
                    <a:gd name="connsiteX2" fmla="*/ 227887 w 227887"/>
                    <a:gd name="connsiteY2" fmla="*/ 11394 h 11394"/>
                    <a:gd name="connsiteX3" fmla="*/ 0 w 227887"/>
                    <a:gd name="connsiteY3" fmla="*/ 11394 h 1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887" h="11394">
                      <a:moveTo>
                        <a:pt x="0" y="0"/>
                      </a:moveTo>
                      <a:lnTo>
                        <a:pt x="227887" y="0"/>
                      </a:lnTo>
                      <a:lnTo>
                        <a:pt x="227887" y="11394"/>
                      </a:lnTo>
                      <a:lnTo>
                        <a:pt x="0" y="11394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7A3D0FA8-944A-4C50-B1A1-CCA2AB46BC60}"/>
                    </a:ext>
                  </a:extLst>
                </p:cNvPr>
                <p:cNvSpPr/>
                <p:nvPr/>
              </p:nvSpPr>
              <p:spPr>
                <a:xfrm>
                  <a:off x="4422064" y="4140498"/>
                  <a:ext cx="341830" cy="455774"/>
                </a:xfrm>
                <a:custGeom>
                  <a:avLst/>
                  <a:gdLst>
                    <a:gd name="connsiteX0" fmla="*/ 0 w 341830"/>
                    <a:gd name="connsiteY0" fmla="*/ 0 h 455774"/>
                    <a:gd name="connsiteX1" fmla="*/ 0 w 341830"/>
                    <a:gd name="connsiteY1" fmla="*/ 455774 h 455774"/>
                    <a:gd name="connsiteX2" fmla="*/ 341831 w 341830"/>
                    <a:gd name="connsiteY2" fmla="*/ 455774 h 455774"/>
                    <a:gd name="connsiteX3" fmla="*/ 341831 w 341830"/>
                    <a:gd name="connsiteY3" fmla="*/ 122979 h 455774"/>
                    <a:gd name="connsiteX4" fmla="*/ 218851 w 341830"/>
                    <a:gd name="connsiteY4" fmla="*/ 0 h 455774"/>
                    <a:gd name="connsiteX5" fmla="*/ 222287 w 341830"/>
                    <a:gd name="connsiteY5" fmla="*/ 19547 h 455774"/>
                    <a:gd name="connsiteX6" fmla="*/ 322284 w 341830"/>
                    <a:gd name="connsiteY6" fmla="*/ 119544 h 455774"/>
                    <a:gd name="connsiteX7" fmla="*/ 322283 w 341830"/>
                    <a:gd name="connsiteY7" fmla="*/ 119624 h 455774"/>
                    <a:gd name="connsiteX8" fmla="*/ 322244 w 341830"/>
                    <a:gd name="connsiteY8" fmla="*/ 119641 h 455774"/>
                    <a:gd name="connsiteX9" fmla="*/ 222190 w 341830"/>
                    <a:gd name="connsiteY9" fmla="*/ 119641 h 455774"/>
                    <a:gd name="connsiteX10" fmla="*/ 222190 w 341830"/>
                    <a:gd name="connsiteY10" fmla="*/ 19587 h 455774"/>
                    <a:gd name="connsiteX11" fmla="*/ 222247 w 341830"/>
                    <a:gd name="connsiteY11" fmla="*/ 19530 h 455774"/>
                    <a:gd name="connsiteX12" fmla="*/ 222287 w 341830"/>
                    <a:gd name="connsiteY12" fmla="*/ 19547 h 455774"/>
                    <a:gd name="connsiteX13" fmla="*/ 11394 w 341830"/>
                    <a:gd name="connsiteY13" fmla="*/ 444380 h 455774"/>
                    <a:gd name="connsiteX14" fmla="*/ 11394 w 341830"/>
                    <a:gd name="connsiteY14" fmla="*/ 11394 h 455774"/>
                    <a:gd name="connsiteX15" fmla="*/ 210796 w 341830"/>
                    <a:gd name="connsiteY15" fmla="*/ 11394 h 455774"/>
                    <a:gd name="connsiteX16" fmla="*/ 210796 w 341830"/>
                    <a:gd name="connsiteY16" fmla="*/ 131035 h 455774"/>
                    <a:gd name="connsiteX17" fmla="*/ 330436 w 341830"/>
                    <a:gd name="connsiteY17" fmla="*/ 131035 h 455774"/>
                    <a:gd name="connsiteX18" fmla="*/ 330436 w 341830"/>
                    <a:gd name="connsiteY18" fmla="*/ 444380 h 455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41830" h="455774">
                      <a:moveTo>
                        <a:pt x="0" y="0"/>
                      </a:moveTo>
                      <a:lnTo>
                        <a:pt x="0" y="455774"/>
                      </a:lnTo>
                      <a:lnTo>
                        <a:pt x="341831" y="455774"/>
                      </a:lnTo>
                      <a:lnTo>
                        <a:pt x="341831" y="122979"/>
                      </a:lnTo>
                      <a:lnTo>
                        <a:pt x="218851" y="0"/>
                      </a:lnTo>
                      <a:close/>
                      <a:moveTo>
                        <a:pt x="222287" y="19547"/>
                      </a:moveTo>
                      <a:lnTo>
                        <a:pt x="322284" y="119544"/>
                      </a:lnTo>
                      <a:cubicBezTo>
                        <a:pt x="322306" y="119566"/>
                        <a:pt x="322305" y="119603"/>
                        <a:pt x="322283" y="119624"/>
                      </a:cubicBezTo>
                      <a:cubicBezTo>
                        <a:pt x="322272" y="119634"/>
                        <a:pt x="322259" y="119641"/>
                        <a:pt x="322244" y="119641"/>
                      </a:cubicBezTo>
                      <a:lnTo>
                        <a:pt x="222190" y="119641"/>
                      </a:lnTo>
                      <a:lnTo>
                        <a:pt x="222190" y="19587"/>
                      </a:lnTo>
                      <a:cubicBezTo>
                        <a:pt x="222190" y="19556"/>
                        <a:pt x="222216" y="19530"/>
                        <a:pt x="222247" y="19530"/>
                      </a:cubicBezTo>
                      <a:cubicBezTo>
                        <a:pt x="222262" y="19531"/>
                        <a:pt x="222277" y="19537"/>
                        <a:pt x="222287" y="19547"/>
                      </a:cubicBezTo>
                      <a:close/>
                      <a:moveTo>
                        <a:pt x="11394" y="444380"/>
                      </a:moveTo>
                      <a:lnTo>
                        <a:pt x="11394" y="11394"/>
                      </a:lnTo>
                      <a:lnTo>
                        <a:pt x="210796" y="11394"/>
                      </a:lnTo>
                      <a:lnTo>
                        <a:pt x="210796" y="131035"/>
                      </a:lnTo>
                      <a:lnTo>
                        <a:pt x="330436" y="131035"/>
                      </a:lnTo>
                      <a:lnTo>
                        <a:pt x="330436" y="444380"/>
                      </a:lnTo>
                      <a:close/>
                    </a:path>
                  </a:pathLst>
                </a:custGeom>
                <a:grpFill/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" name="Graphic 18" descr="Gears with solid fill">
                <a:extLst>
                  <a:ext uri="{FF2B5EF4-FFF2-40B4-BE49-F238E27FC236}">
                    <a16:creationId xmlns:a16="http://schemas.microsoft.com/office/drawing/2014/main" id="{4209BBB3-3CF3-4FBD-97F1-5B28D419EBA1}"/>
                  </a:ext>
                </a:extLst>
              </p:cNvPr>
              <p:cNvGrpSpPr/>
              <p:nvPr/>
            </p:nvGrpSpPr>
            <p:grpSpPr>
              <a:xfrm>
                <a:off x="4555928" y="4265612"/>
                <a:ext cx="621029" cy="751522"/>
                <a:chOff x="4555928" y="4265612"/>
                <a:chExt cx="621029" cy="751522"/>
              </a:xfrm>
              <a:grpFill/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0C1CC3B8-A43C-4156-A143-DD51B2FA1FE4}"/>
                    </a:ext>
                  </a:extLst>
                </p:cNvPr>
                <p:cNvSpPr/>
                <p:nvPr/>
              </p:nvSpPr>
              <p:spPr>
                <a:xfrm>
                  <a:off x="4771194" y="4265612"/>
                  <a:ext cx="405764" cy="404812"/>
                </a:xfrm>
                <a:custGeom>
                  <a:avLst/>
                  <a:gdLst>
                    <a:gd name="connsiteX0" fmla="*/ 202883 w 405764"/>
                    <a:gd name="connsiteY0" fmla="*/ 274320 h 404812"/>
                    <a:gd name="connsiteX1" fmla="*/ 131445 w 405764"/>
                    <a:gd name="connsiteY1" fmla="*/ 202883 h 404812"/>
                    <a:gd name="connsiteX2" fmla="*/ 202883 w 405764"/>
                    <a:gd name="connsiteY2" fmla="*/ 131445 h 404812"/>
                    <a:gd name="connsiteX3" fmla="*/ 274320 w 405764"/>
                    <a:gd name="connsiteY3" fmla="*/ 202883 h 404812"/>
                    <a:gd name="connsiteX4" fmla="*/ 202883 w 405764"/>
                    <a:gd name="connsiteY4" fmla="*/ 274320 h 404812"/>
                    <a:gd name="connsiteX5" fmla="*/ 363855 w 405764"/>
                    <a:gd name="connsiteY5" fmla="*/ 158115 h 404812"/>
                    <a:gd name="connsiteX6" fmla="*/ 348615 w 405764"/>
                    <a:gd name="connsiteY6" fmla="*/ 120968 h 404812"/>
                    <a:gd name="connsiteX7" fmla="*/ 363855 w 405764"/>
                    <a:gd name="connsiteY7" fmla="*/ 76200 h 404812"/>
                    <a:gd name="connsiteX8" fmla="*/ 329565 w 405764"/>
                    <a:gd name="connsiteY8" fmla="*/ 41910 h 404812"/>
                    <a:gd name="connsiteX9" fmla="*/ 284798 w 405764"/>
                    <a:gd name="connsiteY9" fmla="*/ 57150 h 404812"/>
                    <a:gd name="connsiteX10" fmla="*/ 247650 w 405764"/>
                    <a:gd name="connsiteY10" fmla="*/ 41910 h 404812"/>
                    <a:gd name="connsiteX11" fmla="*/ 226695 w 405764"/>
                    <a:gd name="connsiteY11" fmla="*/ 0 h 404812"/>
                    <a:gd name="connsiteX12" fmla="*/ 179070 w 405764"/>
                    <a:gd name="connsiteY12" fmla="*/ 0 h 404812"/>
                    <a:gd name="connsiteX13" fmla="*/ 158115 w 405764"/>
                    <a:gd name="connsiteY13" fmla="*/ 41910 h 404812"/>
                    <a:gd name="connsiteX14" fmla="*/ 120968 w 405764"/>
                    <a:gd name="connsiteY14" fmla="*/ 57150 h 404812"/>
                    <a:gd name="connsiteX15" fmla="*/ 76200 w 405764"/>
                    <a:gd name="connsiteY15" fmla="*/ 41910 h 404812"/>
                    <a:gd name="connsiteX16" fmla="*/ 41910 w 405764"/>
                    <a:gd name="connsiteY16" fmla="*/ 76200 h 404812"/>
                    <a:gd name="connsiteX17" fmla="*/ 57150 w 405764"/>
                    <a:gd name="connsiteY17" fmla="*/ 120968 h 404812"/>
                    <a:gd name="connsiteX18" fmla="*/ 41910 w 405764"/>
                    <a:gd name="connsiteY18" fmla="*/ 158115 h 404812"/>
                    <a:gd name="connsiteX19" fmla="*/ 0 w 405764"/>
                    <a:gd name="connsiteY19" fmla="*/ 179070 h 404812"/>
                    <a:gd name="connsiteX20" fmla="*/ 0 w 405764"/>
                    <a:gd name="connsiteY20" fmla="*/ 226695 h 404812"/>
                    <a:gd name="connsiteX21" fmla="*/ 41910 w 405764"/>
                    <a:gd name="connsiteY21" fmla="*/ 247650 h 404812"/>
                    <a:gd name="connsiteX22" fmla="*/ 57150 w 405764"/>
                    <a:gd name="connsiteY22" fmla="*/ 284798 h 404812"/>
                    <a:gd name="connsiteX23" fmla="*/ 41910 w 405764"/>
                    <a:gd name="connsiteY23" fmla="*/ 329565 h 404812"/>
                    <a:gd name="connsiteX24" fmla="*/ 75248 w 405764"/>
                    <a:gd name="connsiteY24" fmla="*/ 362903 h 404812"/>
                    <a:gd name="connsiteX25" fmla="*/ 120015 w 405764"/>
                    <a:gd name="connsiteY25" fmla="*/ 347663 h 404812"/>
                    <a:gd name="connsiteX26" fmla="*/ 157163 w 405764"/>
                    <a:gd name="connsiteY26" fmla="*/ 362903 h 404812"/>
                    <a:gd name="connsiteX27" fmla="*/ 178118 w 405764"/>
                    <a:gd name="connsiteY27" fmla="*/ 404813 h 404812"/>
                    <a:gd name="connsiteX28" fmla="*/ 225743 w 405764"/>
                    <a:gd name="connsiteY28" fmla="*/ 404813 h 404812"/>
                    <a:gd name="connsiteX29" fmla="*/ 246698 w 405764"/>
                    <a:gd name="connsiteY29" fmla="*/ 362903 h 404812"/>
                    <a:gd name="connsiteX30" fmla="*/ 283845 w 405764"/>
                    <a:gd name="connsiteY30" fmla="*/ 347663 h 404812"/>
                    <a:gd name="connsiteX31" fmla="*/ 328613 w 405764"/>
                    <a:gd name="connsiteY31" fmla="*/ 362903 h 404812"/>
                    <a:gd name="connsiteX32" fmla="*/ 362903 w 405764"/>
                    <a:gd name="connsiteY32" fmla="*/ 329565 h 404812"/>
                    <a:gd name="connsiteX33" fmla="*/ 347663 w 405764"/>
                    <a:gd name="connsiteY33" fmla="*/ 284798 h 404812"/>
                    <a:gd name="connsiteX34" fmla="*/ 363855 w 405764"/>
                    <a:gd name="connsiteY34" fmla="*/ 247650 h 404812"/>
                    <a:gd name="connsiteX35" fmla="*/ 405765 w 405764"/>
                    <a:gd name="connsiteY35" fmla="*/ 226695 h 404812"/>
                    <a:gd name="connsiteX36" fmla="*/ 405765 w 405764"/>
                    <a:gd name="connsiteY36" fmla="*/ 179070 h 404812"/>
                    <a:gd name="connsiteX37" fmla="*/ 363855 w 405764"/>
                    <a:gd name="connsiteY37" fmla="*/ 158115 h 404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05764" h="404812">
                      <a:moveTo>
                        <a:pt x="202883" y="274320"/>
                      </a:moveTo>
                      <a:cubicBezTo>
                        <a:pt x="162877" y="274320"/>
                        <a:pt x="131445" y="241935"/>
                        <a:pt x="131445" y="202883"/>
                      </a:cubicBezTo>
                      <a:cubicBezTo>
                        <a:pt x="131445" y="163830"/>
                        <a:pt x="163830" y="131445"/>
                        <a:pt x="202883" y="131445"/>
                      </a:cubicBezTo>
                      <a:cubicBezTo>
                        <a:pt x="242888" y="131445"/>
                        <a:pt x="274320" y="163830"/>
                        <a:pt x="274320" y="202883"/>
                      </a:cubicBezTo>
                      <a:cubicBezTo>
                        <a:pt x="274320" y="241935"/>
                        <a:pt x="241935" y="274320"/>
                        <a:pt x="202883" y="274320"/>
                      </a:cubicBezTo>
                      <a:close/>
                      <a:moveTo>
                        <a:pt x="363855" y="158115"/>
                      </a:moveTo>
                      <a:cubicBezTo>
                        <a:pt x="360045" y="144780"/>
                        <a:pt x="355283" y="132398"/>
                        <a:pt x="348615" y="120968"/>
                      </a:cubicBezTo>
                      <a:lnTo>
                        <a:pt x="363855" y="76200"/>
                      </a:lnTo>
                      <a:lnTo>
                        <a:pt x="329565" y="41910"/>
                      </a:lnTo>
                      <a:lnTo>
                        <a:pt x="284798" y="57150"/>
                      </a:lnTo>
                      <a:cubicBezTo>
                        <a:pt x="273367" y="50483"/>
                        <a:pt x="260985" y="45720"/>
                        <a:pt x="247650" y="41910"/>
                      </a:cubicBezTo>
                      <a:lnTo>
                        <a:pt x="226695" y="0"/>
                      </a:lnTo>
                      <a:lnTo>
                        <a:pt x="179070" y="0"/>
                      </a:lnTo>
                      <a:lnTo>
                        <a:pt x="158115" y="41910"/>
                      </a:lnTo>
                      <a:cubicBezTo>
                        <a:pt x="144780" y="45720"/>
                        <a:pt x="132398" y="50483"/>
                        <a:pt x="120968" y="57150"/>
                      </a:cubicBezTo>
                      <a:lnTo>
                        <a:pt x="76200" y="41910"/>
                      </a:lnTo>
                      <a:lnTo>
                        <a:pt x="41910" y="76200"/>
                      </a:lnTo>
                      <a:lnTo>
                        <a:pt x="57150" y="120968"/>
                      </a:lnTo>
                      <a:cubicBezTo>
                        <a:pt x="50482" y="132398"/>
                        <a:pt x="45720" y="144780"/>
                        <a:pt x="41910" y="158115"/>
                      </a:cubicBezTo>
                      <a:lnTo>
                        <a:pt x="0" y="179070"/>
                      </a:lnTo>
                      <a:lnTo>
                        <a:pt x="0" y="226695"/>
                      </a:lnTo>
                      <a:lnTo>
                        <a:pt x="41910" y="247650"/>
                      </a:lnTo>
                      <a:cubicBezTo>
                        <a:pt x="45720" y="260985"/>
                        <a:pt x="50482" y="273368"/>
                        <a:pt x="57150" y="284798"/>
                      </a:cubicBezTo>
                      <a:lnTo>
                        <a:pt x="41910" y="329565"/>
                      </a:lnTo>
                      <a:lnTo>
                        <a:pt x="75248" y="362903"/>
                      </a:lnTo>
                      <a:lnTo>
                        <a:pt x="120015" y="347663"/>
                      </a:lnTo>
                      <a:cubicBezTo>
                        <a:pt x="131445" y="354330"/>
                        <a:pt x="143827" y="359093"/>
                        <a:pt x="157163" y="362903"/>
                      </a:cubicBezTo>
                      <a:lnTo>
                        <a:pt x="178118" y="404813"/>
                      </a:lnTo>
                      <a:lnTo>
                        <a:pt x="225743" y="404813"/>
                      </a:lnTo>
                      <a:lnTo>
                        <a:pt x="246698" y="362903"/>
                      </a:lnTo>
                      <a:cubicBezTo>
                        <a:pt x="260033" y="359093"/>
                        <a:pt x="272415" y="354330"/>
                        <a:pt x="283845" y="347663"/>
                      </a:cubicBezTo>
                      <a:lnTo>
                        <a:pt x="328613" y="362903"/>
                      </a:lnTo>
                      <a:lnTo>
                        <a:pt x="362903" y="329565"/>
                      </a:lnTo>
                      <a:lnTo>
                        <a:pt x="347663" y="284798"/>
                      </a:lnTo>
                      <a:cubicBezTo>
                        <a:pt x="354330" y="273368"/>
                        <a:pt x="360045" y="260033"/>
                        <a:pt x="363855" y="247650"/>
                      </a:cubicBezTo>
                      <a:lnTo>
                        <a:pt x="405765" y="226695"/>
                      </a:lnTo>
                      <a:lnTo>
                        <a:pt x="405765" y="179070"/>
                      </a:lnTo>
                      <a:lnTo>
                        <a:pt x="363855" y="15811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008D11C9-035B-4DA3-90A9-B477F6AE9855}"/>
                    </a:ext>
                  </a:extLst>
                </p:cNvPr>
                <p:cNvSpPr/>
                <p:nvPr/>
              </p:nvSpPr>
              <p:spPr>
                <a:xfrm>
                  <a:off x="4555928" y="4612322"/>
                  <a:ext cx="405765" cy="404812"/>
                </a:xfrm>
                <a:custGeom>
                  <a:avLst/>
                  <a:gdLst>
                    <a:gd name="connsiteX0" fmla="*/ 202883 w 405765"/>
                    <a:gd name="connsiteY0" fmla="*/ 274320 h 404812"/>
                    <a:gd name="connsiteX1" fmla="*/ 131445 w 405765"/>
                    <a:gd name="connsiteY1" fmla="*/ 202882 h 404812"/>
                    <a:gd name="connsiteX2" fmla="*/ 202883 w 405765"/>
                    <a:gd name="connsiteY2" fmla="*/ 131445 h 404812"/>
                    <a:gd name="connsiteX3" fmla="*/ 274320 w 405765"/>
                    <a:gd name="connsiteY3" fmla="*/ 202882 h 404812"/>
                    <a:gd name="connsiteX4" fmla="*/ 202883 w 405765"/>
                    <a:gd name="connsiteY4" fmla="*/ 274320 h 404812"/>
                    <a:gd name="connsiteX5" fmla="*/ 202883 w 405765"/>
                    <a:gd name="connsiteY5" fmla="*/ 274320 h 404812"/>
                    <a:gd name="connsiteX6" fmla="*/ 348615 w 405765"/>
                    <a:gd name="connsiteY6" fmla="*/ 120967 h 404812"/>
                    <a:gd name="connsiteX7" fmla="*/ 363855 w 405765"/>
                    <a:gd name="connsiteY7" fmla="*/ 76200 h 404812"/>
                    <a:gd name="connsiteX8" fmla="*/ 329565 w 405765"/>
                    <a:gd name="connsiteY8" fmla="*/ 41910 h 404812"/>
                    <a:gd name="connsiteX9" fmla="*/ 284798 w 405765"/>
                    <a:gd name="connsiteY9" fmla="*/ 57150 h 404812"/>
                    <a:gd name="connsiteX10" fmla="*/ 247650 w 405765"/>
                    <a:gd name="connsiteY10" fmla="*/ 41910 h 404812"/>
                    <a:gd name="connsiteX11" fmla="*/ 226695 w 405765"/>
                    <a:gd name="connsiteY11" fmla="*/ 0 h 404812"/>
                    <a:gd name="connsiteX12" fmla="*/ 179070 w 405765"/>
                    <a:gd name="connsiteY12" fmla="*/ 0 h 404812"/>
                    <a:gd name="connsiteX13" fmla="*/ 158115 w 405765"/>
                    <a:gd name="connsiteY13" fmla="*/ 41910 h 404812"/>
                    <a:gd name="connsiteX14" fmla="*/ 120968 w 405765"/>
                    <a:gd name="connsiteY14" fmla="*/ 57150 h 404812"/>
                    <a:gd name="connsiteX15" fmla="*/ 76200 w 405765"/>
                    <a:gd name="connsiteY15" fmla="*/ 41910 h 404812"/>
                    <a:gd name="connsiteX16" fmla="*/ 42863 w 405765"/>
                    <a:gd name="connsiteY16" fmla="*/ 75247 h 404812"/>
                    <a:gd name="connsiteX17" fmla="*/ 57150 w 405765"/>
                    <a:gd name="connsiteY17" fmla="*/ 120015 h 404812"/>
                    <a:gd name="connsiteX18" fmla="*/ 41910 w 405765"/>
                    <a:gd name="connsiteY18" fmla="*/ 157163 h 404812"/>
                    <a:gd name="connsiteX19" fmla="*/ 0 w 405765"/>
                    <a:gd name="connsiteY19" fmla="*/ 178117 h 404812"/>
                    <a:gd name="connsiteX20" fmla="*/ 0 w 405765"/>
                    <a:gd name="connsiteY20" fmla="*/ 225742 h 404812"/>
                    <a:gd name="connsiteX21" fmla="*/ 41910 w 405765"/>
                    <a:gd name="connsiteY21" fmla="*/ 246698 h 404812"/>
                    <a:gd name="connsiteX22" fmla="*/ 57150 w 405765"/>
                    <a:gd name="connsiteY22" fmla="*/ 283845 h 404812"/>
                    <a:gd name="connsiteX23" fmla="*/ 42863 w 405765"/>
                    <a:gd name="connsiteY23" fmla="*/ 328613 h 404812"/>
                    <a:gd name="connsiteX24" fmla="*/ 76200 w 405765"/>
                    <a:gd name="connsiteY24" fmla="*/ 361950 h 404812"/>
                    <a:gd name="connsiteX25" fmla="*/ 120968 w 405765"/>
                    <a:gd name="connsiteY25" fmla="*/ 347663 h 404812"/>
                    <a:gd name="connsiteX26" fmla="*/ 158115 w 405765"/>
                    <a:gd name="connsiteY26" fmla="*/ 362903 h 404812"/>
                    <a:gd name="connsiteX27" fmla="*/ 179070 w 405765"/>
                    <a:gd name="connsiteY27" fmla="*/ 404813 h 404812"/>
                    <a:gd name="connsiteX28" fmla="*/ 226695 w 405765"/>
                    <a:gd name="connsiteY28" fmla="*/ 404813 h 404812"/>
                    <a:gd name="connsiteX29" fmla="*/ 247650 w 405765"/>
                    <a:gd name="connsiteY29" fmla="*/ 362903 h 404812"/>
                    <a:gd name="connsiteX30" fmla="*/ 284798 w 405765"/>
                    <a:gd name="connsiteY30" fmla="*/ 347663 h 404812"/>
                    <a:gd name="connsiteX31" fmla="*/ 329565 w 405765"/>
                    <a:gd name="connsiteY31" fmla="*/ 362903 h 404812"/>
                    <a:gd name="connsiteX32" fmla="*/ 362903 w 405765"/>
                    <a:gd name="connsiteY32" fmla="*/ 328613 h 404812"/>
                    <a:gd name="connsiteX33" fmla="*/ 348615 w 405765"/>
                    <a:gd name="connsiteY33" fmla="*/ 284798 h 404812"/>
                    <a:gd name="connsiteX34" fmla="*/ 363855 w 405765"/>
                    <a:gd name="connsiteY34" fmla="*/ 247650 h 404812"/>
                    <a:gd name="connsiteX35" fmla="*/ 405765 w 405765"/>
                    <a:gd name="connsiteY35" fmla="*/ 226695 h 404812"/>
                    <a:gd name="connsiteX36" fmla="*/ 405765 w 405765"/>
                    <a:gd name="connsiteY36" fmla="*/ 179070 h 404812"/>
                    <a:gd name="connsiteX37" fmla="*/ 363855 w 405765"/>
                    <a:gd name="connsiteY37" fmla="*/ 158115 h 404812"/>
                    <a:gd name="connsiteX38" fmla="*/ 348615 w 405765"/>
                    <a:gd name="connsiteY38" fmla="*/ 120967 h 404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05765" h="404812">
                      <a:moveTo>
                        <a:pt x="202883" y="274320"/>
                      </a:moveTo>
                      <a:cubicBezTo>
                        <a:pt x="162878" y="274320"/>
                        <a:pt x="131445" y="241935"/>
                        <a:pt x="131445" y="202882"/>
                      </a:cubicBezTo>
                      <a:cubicBezTo>
                        <a:pt x="131445" y="162877"/>
                        <a:pt x="163830" y="131445"/>
                        <a:pt x="202883" y="131445"/>
                      </a:cubicBezTo>
                      <a:cubicBezTo>
                        <a:pt x="242888" y="131445"/>
                        <a:pt x="274320" y="163830"/>
                        <a:pt x="274320" y="202882"/>
                      </a:cubicBezTo>
                      <a:cubicBezTo>
                        <a:pt x="274320" y="241935"/>
                        <a:pt x="242888" y="274320"/>
                        <a:pt x="202883" y="274320"/>
                      </a:cubicBezTo>
                      <a:lnTo>
                        <a:pt x="202883" y="274320"/>
                      </a:lnTo>
                      <a:close/>
                      <a:moveTo>
                        <a:pt x="348615" y="120967"/>
                      </a:moveTo>
                      <a:lnTo>
                        <a:pt x="363855" y="76200"/>
                      </a:lnTo>
                      <a:lnTo>
                        <a:pt x="329565" y="41910"/>
                      </a:lnTo>
                      <a:lnTo>
                        <a:pt x="284798" y="57150"/>
                      </a:lnTo>
                      <a:cubicBezTo>
                        <a:pt x="273368" y="50482"/>
                        <a:pt x="260033" y="45720"/>
                        <a:pt x="247650" y="41910"/>
                      </a:cubicBezTo>
                      <a:lnTo>
                        <a:pt x="226695" y="0"/>
                      </a:lnTo>
                      <a:lnTo>
                        <a:pt x="179070" y="0"/>
                      </a:lnTo>
                      <a:lnTo>
                        <a:pt x="158115" y="41910"/>
                      </a:lnTo>
                      <a:cubicBezTo>
                        <a:pt x="144780" y="45720"/>
                        <a:pt x="132398" y="50482"/>
                        <a:pt x="120968" y="57150"/>
                      </a:cubicBezTo>
                      <a:lnTo>
                        <a:pt x="76200" y="41910"/>
                      </a:lnTo>
                      <a:lnTo>
                        <a:pt x="42863" y="75247"/>
                      </a:lnTo>
                      <a:lnTo>
                        <a:pt x="57150" y="120015"/>
                      </a:lnTo>
                      <a:cubicBezTo>
                        <a:pt x="50483" y="131445"/>
                        <a:pt x="45720" y="144780"/>
                        <a:pt x="41910" y="157163"/>
                      </a:cubicBezTo>
                      <a:lnTo>
                        <a:pt x="0" y="178117"/>
                      </a:lnTo>
                      <a:lnTo>
                        <a:pt x="0" y="225742"/>
                      </a:lnTo>
                      <a:lnTo>
                        <a:pt x="41910" y="246698"/>
                      </a:lnTo>
                      <a:cubicBezTo>
                        <a:pt x="45720" y="260032"/>
                        <a:pt x="50483" y="272415"/>
                        <a:pt x="57150" y="283845"/>
                      </a:cubicBezTo>
                      <a:lnTo>
                        <a:pt x="42863" y="328613"/>
                      </a:lnTo>
                      <a:lnTo>
                        <a:pt x="76200" y="361950"/>
                      </a:lnTo>
                      <a:lnTo>
                        <a:pt x="120968" y="347663"/>
                      </a:lnTo>
                      <a:cubicBezTo>
                        <a:pt x="132398" y="354330"/>
                        <a:pt x="144780" y="359092"/>
                        <a:pt x="158115" y="362903"/>
                      </a:cubicBezTo>
                      <a:lnTo>
                        <a:pt x="179070" y="404813"/>
                      </a:lnTo>
                      <a:lnTo>
                        <a:pt x="226695" y="404813"/>
                      </a:lnTo>
                      <a:lnTo>
                        <a:pt x="247650" y="362903"/>
                      </a:lnTo>
                      <a:cubicBezTo>
                        <a:pt x="260985" y="359092"/>
                        <a:pt x="273368" y="354330"/>
                        <a:pt x="284798" y="347663"/>
                      </a:cubicBezTo>
                      <a:lnTo>
                        <a:pt x="329565" y="362903"/>
                      </a:lnTo>
                      <a:lnTo>
                        <a:pt x="362903" y="328613"/>
                      </a:lnTo>
                      <a:lnTo>
                        <a:pt x="348615" y="284798"/>
                      </a:lnTo>
                      <a:cubicBezTo>
                        <a:pt x="355283" y="273367"/>
                        <a:pt x="360045" y="260985"/>
                        <a:pt x="363855" y="247650"/>
                      </a:cubicBezTo>
                      <a:lnTo>
                        <a:pt x="405765" y="226695"/>
                      </a:lnTo>
                      <a:lnTo>
                        <a:pt x="405765" y="179070"/>
                      </a:lnTo>
                      <a:lnTo>
                        <a:pt x="363855" y="158115"/>
                      </a:lnTo>
                      <a:cubicBezTo>
                        <a:pt x="360045" y="144780"/>
                        <a:pt x="355283" y="132397"/>
                        <a:pt x="348615" y="12096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C771B37-5FBD-4FB5-9C61-42BF47CDFDFF}"/>
                </a:ext>
              </a:extLst>
            </p:cNvPr>
            <p:cNvGrpSpPr/>
            <p:nvPr/>
          </p:nvGrpSpPr>
          <p:grpSpPr>
            <a:xfrm>
              <a:off x="6800479" y="1790088"/>
              <a:ext cx="1016585" cy="740083"/>
              <a:chOff x="1379503" y="2670638"/>
              <a:chExt cx="1200350" cy="873866"/>
            </a:xfrm>
            <a:solidFill>
              <a:srgbClr val="243A5E"/>
            </a:solidFill>
          </p:grpSpPr>
          <p:grpSp>
            <p:nvGrpSpPr>
              <p:cNvPr id="93" name="Graphic 14" descr="Database with solid fill">
                <a:extLst>
                  <a:ext uri="{FF2B5EF4-FFF2-40B4-BE49-F238E27FC236}">
                    <a16:creationId xmlns:a16="http://schemas.microsoft.com/office/drawing/2014/main" id="{CB10251A-3130-4872-8BDF-589A8632B8EA}"/>
                  </a:ext>
                </a:extLst>
              </p:cNvPr>
              <p:cNvGrpSpPr/>
              <p:nvPr/>
            </p:nvGrpSpPr>
            <p:grpSpPr>
              <a:xfrm>
                <a:off x="1379503" y="2670638"/>
                <a:ext cx="533400" cy="723900"/>
                <a:chOff x="1379503" y="2670638"/>
                <a:chExt cx="533400" cy="723900"/>
              </a:xfrm>
              <a:grpFill/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C35EE420-1AC0-4609-B6EE-EC892908DCA5}"/>
                    </a:ext>
                  </a:extLst>
                </p:cNvPr>
                <p:cNvSpPr/>
                <p:nvPr/>
              </p:nvSpPr>
              <p:spPr>
                <a:xfrm>
                  <a:off x="1379503" y="2670638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6F25CCD7-1353-4D46-AEDF-965586495FF2}"/>
                    </a:ext>
                  </a:extLst>
                </p:cNvPr>
                <p:cNvSpPr/>
                <p:nvPr/>
              </p:nvSpPr>
              <p:spPr>
                <a:xfrm>
                  <a:off x="1379503" y="2784938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A2E7DE2E-1112-4573-897F-B1D770D054A2}"/>
                    </a:ext>
                  </a:extLst>
                </p:cNvPr>
                <p:cNvSpPr/>
                <p:nvPr/>
              </p:nvSpPr>
              <p:spPr>
                <a:xfrm>
                  <a:off x="1379503" y="2975438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9858CD68-1F3A-489B-AC33-EF0191639836}"/>
                    </a:ext>
                  </a:extLst>
                </p:cNvPr>
                <p:cNvSpPr/>
                <p:nvPr/>
              </p:nvSpPr>
              <p:spPr>
                <a:xfrm>
                  <a:off x="1379503" y="3165938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4" name="Graphic 20" descr="Open folder with solid fill">
                <a:extLst>
                  <a:ext uri="{FF2B5EF4-FFF2-40B4-BE49-F238E27FC236}">
                    <a16:creationId xmlns:a16="http://schemas.microsoft.com/office/drawing/2014/main" id="{6169CED2-2A65-432C-B526-9C282C288E74}"/>
                  </a:ext>
                </a:extLst>
              </p:cNvPr>
              <p:cNvGrpSpPr/>
              <p:nvPr/>
            </p:nvGrpSpPr>
            <p:grpSpPr>
              <a:xfrm>
                <a:off x="1899656" y="2864307"/>
                <a:ext cx="680197" cy="680197"/>
                <a:chOff x="1899656" y="2864307"/>
                <a:chExt cx="680197" cy="680197"/>
              </a:xfrm>
              <a:grpFill/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B38FCBD0-47BC-42EE-AE18-04423B7ED40D}"/>
                    </a:ext>
                  </a:extLst>
                </p:cNvPr>
                <p:cNvSpPr/>
                <p:nvPr/>
              </p:nvSpPr>
              <p:spPr>
                <a:xfrm>
                  <a:off x="1963424" y="3006014"/>
                  <a:ext cx="495976" cy="375532"/>
                </a:xfrm>
                <a:custGeom>
                  <a:avLst/>
                  <a:gdLst>
                    <a:gd name="connsiteX0" fmla="*/ 140999 w 495976"/>
                    <a:gd name="connsiteY0" fmla="*/ 120452 h 375532"/>
                    <a:gd name="connsiteX1" fmla="*/ 495977 w 495976"/>
                    <a:gd name="connsiteY1" fmla="*/ 120452 h 375532"/>
                    <a:gd name="connsiteX2" fmla="*/ 495977 w 495976"/>
                    <a:gd name="connsiteY2" fmla="*/ 85025 h 375532"/>
                    <a:gd name="connsiteX3" fmla="*/ 467635 w 495976"/>
                    <a:gd name="connsiteY3" fmla="*/ 56683 h 375532"/>
                    <a:gd name="connsiteX4" fmla="*/ 255074 w 495976"/>
                    <a:gd name="connsiteY4" fmla="*/ 56683 h 375532"/>
                    <a:gd name="connsiteX5" fmla="*/ 177135 w 495976"/>
                    <a:gd name="connsiteY5" fmla="*/ 4960 h 375532"/>
                    <a:gd name="connsiteX6" fmla="*/ 161547 w 495976"/>
                    <a:gd name="connsiteY6" fmla="*/ 0 h 375532"/>
                    <a:gd name="connsiteX7" fmla="*/ 28342 w 495976"/>
                    <a:gd name="connsiteY7" fmla="*/ 0 h 375532"/>
                    <a:gd name="connsiteX8" fmla="*/ 0 w 495976"/>
                    <a:gd name="connsiteY8" fmla="*/ 28342 h 375532"/>
                    <a:gd name="connsiteX9" fmla="*/ 0 w 495976"/>
                    <a:gd name="connsiteY9" fmla="*/ 375525 h 375532"/>
                    <a:gd name="connsiteX10" fmla="*/ 91401 w 495976"/>
                    <a:gd name="connsiteY10" fmla="*/ 153753 h 375532"/>
                    <a:gd name="connsiteX11" fmla="*/ 140999 w 495976"/>
                    <a:gd name="connsiteY11" fmla="*/ 120452 h 37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95976" h="375532">
                      <a:moveTo>
                        <a:pt x="140999" y="120452"/>
                      </a:moveTo>
                      <a:lnTo>
                        <a:pt x="495977" y="120452"/>
                      </a:lnTo>
                      <a:lnTo>
                        <a:pt x="495977" y="85025"/>
                      </a:lnTo>
                      <a:cubicBezTo>
                        <a:pt x="495977" y="69437"/>
                        <a:pt x="483223" y="56683"/>
                        <a:pt x="467635" y="56683"/>
                      </a:cubicBezTo>
                      <a:lnTo>
                        <a:pt x="255074" y="56683"/>
                      </a:lnTo>
                      <a:lnTo>
                        <a:pt x="177135" y="4960"/>
                      </a:lnTo>
                      <a:cubicBezTo>
                        <a:pt x="172175" y="2126"/>
                        <a:pt x="167215" y="0"/>
                        <a:pt x="161547" y="0"/>
                      </a:cubicBezTo>
                      <a:lnTo>
                        <a:pt x="28342" y="0"/>
                      </a:lnTo>
                      <a:cubicBezTo>
                        <a:pt x="12754" y="0"/>
                        <a:pt x="0" y="12754"/>
                        <a:pt x="0" y="28342"/>
                      </a:cubicBezTo>
                      <a:lnTo>
                        <a:pt x="0" y="375525"/>
                      </a:lnTo>
                      <a:cubicBezTo>
                        <a:pt x="0" y="376942"/>
                        <a:pt x="91401" y="153753"/>
                        <a:pt x="91401" y="153753"/>
                      </a:cubicBezTo>
                      <a:cubicBezTo>
                        <a:pt x="99904" y="133914"/>
                        <a:pt x="119034" y="120452"/>
                        <a:pt x="140999" y="120452"/>
                      </a:cubicBez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82F0F860-2EF5-4249-8CC2-10D6D97DCCFA}"/>
                    </a:ext>
                  </a:extLst>
                </p:cNvPr>
                <p:cNvSpPr/>
                <p:nvPr/>
              </p:nvSpPr>
              <p:spPr>
                <a:xfrm>
                  <a:off x="1984680" y="3154807"/>
                  <a:ext cx="531403" cy="247988"/>
                </a:xfrm>
                <a:custGeom>
                  <a:avLst/>
                  <a:gdLst>
                    <a:gd name="connsiteX0" fmla="*/ 531404 w 531403"/>
                    <a:gd name="connsiteY0" fmla="*/ 28342 h 247988"/>
                    <a:gd name="connsiteX1" fmla="*/ 505897 w 531403"/>
                    <a:gd name="connsiteY1" fmla="*/ 0 h 247988"/>
                    <a:gd name="connsiteX2" fmla="*/ 119743 w 531403"/>
                    <a:gd name="connsiteY2" fmla="*/ 0 h 247988"/>
                    <a:gd name="connsiteX3" fmla="*/ 95653 w 531403"/>
                    <a:gd name="connsiteY3" fmla="*/ 15588 h 247988"/>
                    <a:gd name="connsiteX4" fmla="*/ 0 w 531403"/>
                    <a:gd name="connsiteY4" fmla="*/ 247988 h 247988"/>
                    <a:gd name="connsiteX5" fmla="*/ 432209 w 531403"/>
                    <a:gd name="connsiteY5" fmla="*/ 247988 h 247988"/>
                    <a:gd name="connsiteX6" fmla="*/ 528570 w 531403"/>
                    <a:gd name="connsiteY6" fmla="*/ 41095 h 247988"/>
                    <a:gd name="connsiteX7" fmla="*/ 531404 w 531403"/>
                    <a:gd name="connsiteY7" fmla="*/ 28342 h 247988"/>
                    <a:gd name="connsiteX8" fmla="*/ 531404 w 531403"/>
                    <a:gd name="connsiteY8" fmla="*/ 28342 h 24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1403" h="247988">
                      <a:moveTo>
                        <a:pt x="531404" y="28342"/>
                      </a:moveTo>
                      <a:cubicBezTo>
                        <a:pt x="531404" y="13462"/>
                        <a:pt x="520776" y="1417"/>
                        <a:pt x="505897" y="0"/>
                      </a:cubicBezTo>
                      <a:lnTo>
                        <a:pt x="119743" y="0"/>
                      </a:lnTo>
                      <a:cubicBezTo>
                        <a:pt x="109115" y="0"/>
                        <a:pt x="99904" y="6377"/>
                        <a:pt x="95653" y="15588"/>
                      </a:cubicBezTo>
                      <a:lnTo>
                        <a:pt x="0" y="247988"/>
                      </a:lnTo>
                      <a:lnTo>
                        <a:pt x="432209" y="247988"/>
                      </a:lnTo>
                      <a:lnTo>
                        <a:pt x="528570" y="41095"/>
                      </a:lnTo>
                      <a:cubicBezTo>
                        <a:pt x="530695" y="36844"/>
                        <a:pt x="531404" y="32593"/>
                        <a:pt x="531404" y="28342"/>
                      </a:cubicBezTo>
                      <a:lnTo>
                        <a:pt x="531404" y="28342"/>
                      </a:lnTo>
                      <a:close/>
                    </a:path>
                  </a:pathLst>
                </a:custGeom>
                <a:grpFill/>
                <a:ln w="70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91971E4-FB84-46D4-B9D4-180ABF507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3008" y="2914906"/>
              <a:ext cx="224689" cy="509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914D8FA8-AD12-42E5-8B1A-682824939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1615" y="3223813"/>
              <a:ext cx="224689" cy="509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23A330A7-55C5-BECE-6144-6694EA2B9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05587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3C698E5-905F-99EC-B9EB-72262A44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/>
          <a:p>
            <a:r>
              <a:rPr lang="en-US" dirty="0"/>
              <a:t>Using the Shaper Skill for Projections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FE8DD8-20EC-A993-2205-BEE6153706E2}"/>
              </a:ext>
            </a:extLst>
          </p:cNvPr>
          <p:cNvSpPr txBox="1">
            <a:spLocks/>
          </p:cNvSpPr>
          <p:nvPr/>
        </p:nvSpPr>
        <p:spPr>
          <a:xfrm>
            <a:off x="588262" y="1733855"/>
            <a:ext cx="4154398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2200" dirty="0">
                <a:ln w="3175">
                  <a:noFill/>
                </a:ln>
                <a:latin typeface="+mj-lt"/>
              </a:rPr>
              <a:t>Restructure fields to simplify projections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0100865-501C-E2A3-4B96-ED678FEF38E5}"/>
              </a:ext>
            </a:extLst>
          </p:cNvPr>
          <p:cNvSpPr txBox="1">
            <a:spLocks/>
          </p:cNvSpPr>
          <p:nvPr/>
        </p:nvSpPr>
        <p:spPr>
          <a:xfrm>
            <a:off x="588262" y="2633659"/>
            <a:ext cx="3997521" cy="238526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1800" dirty="0"/>
              <a:t>Create a JSON object with the fields you want to persist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1800" dirty="0"/>
              <a:t>Use </a:t>
            </a:r>
            <a:r>
              <a:rPr lang="en-US" sz="1800" dirty="0" err="1"/>
              <a:t>sourceContext</a:t>
            </a:r>
            <a:r>
              <a:rPr lang="en-US" sz="1800" dirty="0"/>
              <a:t> and inputs to map primitives to well-formed JSON objects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CD9777B-6948-8292-0B65-74B3FFC843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5678478"/>
          </a:xfrm>
          <a:ln w="19050">
            <a:solidFill>
              <a:schemeClr val="accent4"/>
            </a:solidFill>
          </a:ln>
        </p:spPr>
        <p:txBody>
          <a:bodyPr lIns="91440" tIns="45720" rIns="91440" bIns="45720"/>
          <a:lstStyle/>
          <a:p>
            <a:pPr>
              <a:spcBef>
                <a:spcPts val="0"/>
              </a:spcBef>
            </a:pPr>
            <a:r>
              <a:rPr lang="en-US" sz="1100" dirty="0"/>
              <a:t>{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"@</a:t>
            </a:r>
            <a:r>
              <a:rPr lang="en-US" sz="1100" dirty="0" err="1"/>
              <a:t>odata.type</a:t>
            </a:r>
            <a:r>
              <a:rPr lang="en-US" sz="1100" dirty="0"/>
              <a:t>": "#</a:t>
            </a:r>
            <a:r>
              <a:rPr lang="en-US" sz="1100" dirty="0" err="1"/>
              <a:t>Microsoft.Skills.Util.ShaperSkill</a:t>
            </a:r>
            <a:r>
              <a:rPr lang="en-US" sz="1100" dirty="0"/>
              <a:t>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"name": "define-projection",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"description": "Prepare projection fields",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"context": "/document",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"inputs": [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{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"name": "</a:t>
            </a:r>
            <a:r>
              <a:rPr lang="en-US" sz="1100" dirty="0" err="1"/>
              <a:t>url</a:t>
            </a:r>
            <a:r>
              <a:rPr lang="en-US" sz="1100" dirty="0"/>
              <a:t>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"source": "/document/</a:t>
            </a:r>
            <a:r>
              <a:rPr lang="en-US" sz="1100" dirty="0" err="1"/>
              <a:t>url</a:t>
            </a:r>
            <a:r>
              <a:rPr lang="en-US" sz="1100" dirty="0"/>
              <a:t>"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},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{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"name": "sentiment",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"source": "/document/sentiment"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},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{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"name": "</a:t>
            </a:r>
            <a:r>
              <a:rPr lang="en-US" sz="1100" dirty="0" err="1"/>
              <a:t>key_phrases</a:t>
            </a:r>
            <a:r>
              <a:rPr lang="en-US" sz="1100" dirty="0"/>
              <a:t>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"source": null,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</a:t>
            </a:r>
            <a:r>
              <a:rPr lang="en-US" sz="1100" dirty="0" err="1"/>
              <a:t>sourceContext</a:t>
            </a:r>
            <a:r>
              <a:rPr lang="en-US" sz="1100" dirty="0"/>
              <a:t>": "/document/</a:t>
            </a:r>
            <a:r>
              <a:rPr lang="en-US" sz="1100" dirty="0" err="1"/>
              <a:t>merged_content</a:t>
            </a:r>
            <a:r>
              <a:rPr lang="en-US" sz="1100" dirty="0"/>
              <a:t>/</a:t>
            </a:r>
            <a:r>
              <a:rPr lang="en-US" sz="1100" dirty="0" err="1"/>
              <a:t>keyphrases</a:t>
            </a:r>
            <a:r>
              <a:rPr lang="en-US" sz="1100" dirty="0"/>
              <a:t>/*",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"inputs": [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  {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    "name": "phrase",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    "source": "/document/</a:t>
            </a:r>
            <a:r>
              <a:rPr lang="en-US" sz="1100" dirty="0" err="1"/>
              <a:t>merged_content</a:t>
            </a:r>
            <a:r>
              <a:rPr lang="en-US" sz="1100" dirty="0"/>
              <a:t>/</a:t>
            </a:r>
            <a:r>
              <a:rPr lang="en-US" sz="1100" dirty="0" err="1"/>
              <a:t>keyphrases</a:t>
            </a:r>
            <a:r>
              <a:rPr lang="en-US" sz="1100" dirty="0"/>
              <a:t>/*"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  }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]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}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],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"outputs": [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{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"name": "output",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  "</a:t>
            </a:r>
            <a:r>
              <a:rPr lang="en-US" sz="1100" dirty="0" err="1"/>
              <a:t>targetName</a:t>
            </a:r>
            <a:r>
              <a:rPr lang="en-US" sz="1100" dirty="0"/>
              <a:t>": "projection"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  }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  ]</a:t>
            </a:r>
          </a:p>
          <a:p>
            <a:pPr>
              <a:spcBef>
                <a:spcPts val="0"/>
              </a:spcBef>
            </a:pPr>
            <a:r>
              <a:rPr lang="en-US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4851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F326-EE1B-17A9-F79A-19606D0315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492" y="224794"/>
            <a:ext cx="10430257" cy="492443"/>
          </a:xfrm>
        </p:spPr>
        <p:txBody>
          <a:bodyPr/>
          <a:lstStyle/>
          <a:p>
            <a:r>
              <a:rPr lang="en-GB" sz="3200" dirty="0"/>
              <a:t>Implementing a Knowledge Store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199A8-F21F-4CC4-809C-94FEE58682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083733"/>
            <a:ext cx="11020425" cy="338554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  <a:latin typeface="+mj-lt"/>
              </a:rPr>
              <a:t>Knowledge Store and Projections are defined in the Skillset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D1E19-4A60-00EC-4323-172F7EE8108A}"/>
              </a:ext>
            </a:extLst>
          </p:cNvPr>
          <p:cNvSpPr txBox="1">
            <a:spLocks/>
          </p:cNvSpPr>
          <p:nvPr/>
        </p:nvSpPr>
        <p:spPr>
          <a:xfrm>
            <a:off x="2868223" y="1668388"/>
            <a:ext cx="6455554" cy="769441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"</a:t>
            </a:r>
            <a:r>
              <a:rPr lang="en-US" sz="1100" dirty="0" err="1">
                <a:latin typeface="Consolas" panose="020B0609020204030204" pitchFamily="49" charset="0"/>
              </a:rPr>
              <a:t>knowledgeStore</a:t>
            </a:r>
            <a:r>
              <a:rPr lang="en-US" sz="1100" dirty="0">
                <a:latin typeface="Consolas" panose="020B0609020204030204" pitchFamily="49" charset="0"/>
              </a:rPr>
              <a:t>": {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"</a:t>
            </a:r>
            <a:r>
              <a:rPr lang="en-US" sz="1100" dirty="0" err="1">
                <a:latin typeface="Consolas" panose="020B0609020204030204" pitchFamily="49" charset="0"/>
              </a:rPr>
              <a:t>storageConnectionString</a:t>
            </a:r>
            <a:r>
              <a:rPr lang="en-US" sz="1100" dirty="0">
                <a:latin typeface="Consolas" panose="020B0609020204030204" pitchFamily="49" charset="0"/>
              </a:rPr>
              <a:t>": "&lt;</a:t>
            </a:r>
            <a:r>
              <a:rPr lang="en-US" sz="1100" dirty="0" err="1">
                <a:latin typeface="Consolas" panose="020B0609020204030204" pitchFamily="49" charset="0"/>
              </a:rPr>
              <a:t>storage_connection_string</a:t>
            </a:r>
            <a:r>
              <a:rPr lang="en-US" sz="1100" dirty="0">
                <a:latin typeface="Consolas" panose="020B0609020204030204" pitchFamily="49" charset="0"/>
              </a:rPr>
              <a:t>&gt;",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"projections": [    ]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71903083-2262-4054-8370-82DFAA581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821346" y="-1214811"/>
            <a:ext cx="613459" cy="7441084"/>
          </a:xfrm>
          <a:prstGeom prst="leftBrace">
            <a:avLst>
              <a:gd name="adj1" fmla="val 8333"/>
              <a:gd name="adj2" fmla="val 68209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D3E593-421E-4F0F-8803-DB9E267B99C7}"/>
              </a:ext>
            </a:extLst>
          </p:cNvPr>
          <p:cNvSpPr txBox="1"/>
          <p:nvPr/>
        </p:nvSpPr>
        <p:spPr>
          <a:xfrm>
            <a:off x="1327071" y="2804325"/>
            <a:ext cx="1882054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+mj-lt"/>
              </a:rPr>
              <a:t>Object Projections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C54D1-1467-47D3-BA12-9949409324C3}"/>
              </a:ext>
            </a:extLst>
          </p:cNvPr>
          <p:cNvSpPr txBox="1"/>
          <p:nvPr/>
        </p:nvSpPr>
        <p:spPr>
          <a:xfrm>
            <a:off x="5122706" y="2822182"/>
            <a:ext cx="1758045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+mj-lt"/>
              </a:rPr>
              <a:t>Table Projections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D3B482-3791-4132-B57B-B50E4B9FC51C}"/>
              </a:ext>
            </a:extLst>
          </p:cNvPr>
          <p:cNvSpPr txBox="1"/>
          <p:nvPr/>
        </p:nvSpPr>
        <p:spPr>
          <a:xfrm>
            <a:off x="8941006" y="2808178"/>
            <a:ext cx="1588705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+mj-lt"/>
              </a:rPr>
              <a:t>File Projections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1A2CD-A3BD-9660-BEA7-F8A55D2C3B76}"/>
              </a:ext>
            </a:extLst>
          </p:cNvPr>
          <p:cNvSpPr txBox="1">
            <a:spLocks/>
          </p:cNvSpPr>
          <p:nvPr/>
        </p:nvSpPr>
        <p:spPr>
          <a:xfrm>
            <a:off x="588261" y="3177205"/>
            <a:ext cx="3544341" cy="28746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"objects": [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"</a:t>
            </a:r>
            <a:r>
              <a:rPr kumimoji="0" lang="en-US" sz="1100" b="0" i="0" u="none" strike="noStrike" kern="1200" cap="none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storageContainer</a:t>
            </a: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 "&lt;container&gt;",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"source": "/projection"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"tables": [],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"files": []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sz="1600" dirty="0"/>
          </a:p>
        </p:txBody>
      </p:sp>
      <p:grpSp>
        <p:nvGrpSpPr>
          <p:cNvPr id="11" name="Group 10" descr="Callout box indicating where in the projection JSON that tables, objects, and files are defined.">
            <a:extLst>
              <a:ext uri="{FF2B5EF4-FFF2-40B4-BE49-F238E27FC236}">
                <a16:creationId xmlns:a16="http://schemas.microsoft.com/office/drawing/2014/main" id="{92882A1F-296F-DC09-628E-403A8C6E1822}"/>
              </a:ext>
            </a:extLst>
          </p:cNvPr>
          <p:cNvGrpSpPr/>
          <p:nvPr/>
        </p:nvGrpSpPr>
        <p:grpSpPr>
          <a:xfrm>
            <a:off x="2427398" y="4425371"/>
            <a:ext cx="1748724" cy="566191"/>
            <a:chOff x="2427398" y="4587607"/>
            <a:chExt cx="1748724" cy="566191"/>
          </a:xfrm>
        </p:grpSpPr>
        <p:sp>
          <p:nvSpPr>
            <p:cNvPr id="22" name="Speech Bubble: Rectangle 21">
              <a:extLst>
                <a:ext uri="{FF2B5EF4-FFF2-40B4-BE49-F238E27FC236}">
                  <a16:creationId xmlns:a16="http://schemas.microsoft.com/office/drawing/2014/main" id="{5BEDD6B9-F0BC-4660-AA5C-9CD4670C845B}"/>
                </a:ext>
              </a:extLst>
            </p:cNvPr>
            <p:cNvSpPr/>
            <p:nvPr/>
          </p:nvSpPr>
          <p:spPr bwMode="auto">
            <a:xfrm>
              <a:off x="2427398" y="4588624"/>
              <a:ext cx="1748724" cy="565174"/>
            </a:xfrm>
            <a:prstGeom prst="wedgeRectCallout">
              <a:avLst>
                <a:gd name="adj1" fmla="val 69067"/>
                <a:gd name="adj2" fmla="val 163781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projection defines tables, so no objects or files</a:t>
              </a:r>
            </a:p>
          </p:txBody>
        </p:sp>
        <p:sp>
          <p:nvSpPr>
            <p:cNvPr id="20" name="Speech Bubble: Rectangle 19">
              <a:extLst>
                <a:ext uri="{FF2B5EF4-FFF2-40B4-BE49-F238E27FC236}">
                  <a16:creationId xmlns:a16="http://schemas.microsoft.com/office/drawing/2014/main" id="{4AA7B579-F65F-45FB-B493-2F7B481066AE}"/>
                </a:ext>
              </a:extLst>
            </p:cNvPr>
            <p:cNvSpPr/>
            <p:nvPr/>
          </p:nvSpPr>
          <p:spPr bwMode="auto">
            <a:xfrm>
              <a:off x="2427398" y="4587607"/>
              <a:ext cx="1748724" cy="565174"/>
            </a:xfrm>
            <a:prstGeom prst="wedgeRectCallout">
              <a:avLst>
                <a:gd name="adj1" fmla="val 71028"/>
                <a:gd name="adj2" fmla="val -220472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This projection defines tables, so no objects or files</a:t>
              </a:r>
            </a:p>
          </p:txBody>
        </p:sp>
      </p:grp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45AC8DA-D17C-46AE-9835-A643AD032A0D}"/>
              </a:ext>
            </a:extLst>
          </p:cNvPr>
          <p:cNvSpPr/>
          <p:nvPr/>
        </p:nvSpPr>
        <p:spPr bwMode="auto">
          <a:xfrm>
            <a:off x="1435425" y="5200964"/>
            <a:ext cx="1748724" cy="565174"/>
          </a:xfrm>
          <a:prstGeom prst="wedgeRectCallout">
            <a:avLst>
              <a:gd name="adj1" fmla="val -34423"/>
              <a:gd name="adj2" fmla="val -134858"/>
            </a:avLst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projection defines objects, so no tables or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B5781-E4DA-5B50-8CD7-CBA5B8DBE462}"/>
              </a:ext>
            </a:extLst>
          </p:cNvPr>
          <p:cNvSpPr txBox="1">
            <a:spLocks/>
          </p:cNvSpPr>
          <p:nvPr/>
        </p:nvSpPr>
        <p:spPr>
          <a:xfrm>
            <a:off x="4321891" y="3177205"/>
            <a:ext cx="3544341" cy="28746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>
            <a:noAutofit/>
          </a:bodyPr>
          <a:lstStyle/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"objects": [],</a:t>
            </a: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"tables": [</a:t>
            </a:r>
          </a:p>
          <a:p>
            <a:pPr>
              <a:defRPr/>
            </a:pPr>
            <a:r>
              <a:rPr lang="en-US" sz="1100" dirty="0">
                <a:latin typeface="Consolas" panose="020B0609020204030204" pitchFamily="49" charset="0"/>
              </a:rPr>
              <a:t>    {</a:t>
            </a:r>
          </a:p>
          <a:p>
            <a:pPr>
              <a:defRPr/>
            </a:pPr>
            <a:r>
              <a:rPr lang="en-US" sz="1100" dirty="0">
                <a:latin typeface="Consolas" panose="020B0609020204030204" pitchFamily="49" charset="0"/>
              </a:rPr>
              <a:t>      "</a:t>
            </a:r>
            <a:r>
              <a:rPr lang="en-US" sz="1100" dirty="0" err="1">
                <a:latin typeface="Consolas" panose="020B0609020204030204" pitchFamily="49" charset="0"/>
              </a:rPr>
              <a:t>tableName</a:t>
            </a:r>
            <a:r>
              <a:rPr lang="en-US" sz="1100" dirty="0">
                <a:latin typeface="Consolas" panose="020B0609020204030204" pitchFamily="49" charset="0"/>
              </a:rPr>
              <a:t>": "KeyPhrases",</a:t>
            </a:r>
          </a:p>
          <a:p>
            <a:pPr>
              <a:defRPr/>
            </a:pPr>
            <a:r>
              <a:rPr lang="en-US" sz="1100" dirty="0">
                <a:latin typeface="Consolas" panose="020B0609020204030204" pitchFamily="49" charset="0"/>
              </a:rPr>
              <a:t>      "</a:t>
            </a:r>
            <a:r>
              <a:rPr lang="en-US" sz="1100" dirty="0" err="1">
                <a:latin typeface="Consolas" panose="020B0609020204030204" pitchFamily="49" charset="0"/>
              </a:rPr>
              <a:t>generatedKeyName</a:t>
            </a:r>
            <a:r>
              <a:rPr lang="en-US" sz="1100" dirty="0">
                <a:latin typeface="Consolas" panose="020B0609020204030204" pitchFamily="49" charset="0"/>
              </a:rPr>
              <a:t>": "</a:t>
            </a:r>
            <a:r>
              <a:rPr lang="en-US" sz="1100" dirty="0" err="1">
                <a:latin typeface="Consolas" panose="020B0609020204030204" pitchFamily="49" charset="0"/>
              </a:rPr>
              <a:t>keyphrase_id</a:t>
            </a:r>
            <a:r>
              <a:rPr lang="en-US" sz="1100" dirty="0">
                <a:latin typeface="Consolas" panose="020B0609020204030204" pitchFamily="49" charset="0"/>
              </a:rPr>
              <a:t>",</a:t>
            </a:r>
          </a:p>
          <a:p>
            <a:pPr>
              <a:defRPr/>
            </a:pPr>
            <a:r>
              <a:rPr lang="en-US" sz="1100" dirty="0">
                <a:latin typeface="Consolas" panose="020B0609020204030204" pitchFamily="49" charset="0"/>
              </a:rPr>
              <a:t>      "source": "</a:t>
            </a: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projection</a:t>
            </a:r>
            <a:r>
              <a:rPr lang="en-US" sz="1100" dirty="0">
                <a:latin typeface="Consolas" panose="020B0609020204030204" pitchFamily="49" charset="0"/>
              </a:rPr>
              <a:t>/</a:t>
            </a:r>
            <a:r>
              <a:rPr lang="en-US" sz="1100" dirty="0" err="1">
                <a:latin typeface="Consolas" panose="020B0609020204030204" pitchFamily="49" charset="0"/>
              </a:rPr>
              <a:t>key_phrases</a:t>
            </a:r>
            <a:r>
              <a:rPr lang="en-US" sz="1100" dirty="0">
                <a:latin typeface="Consolas" panose="020B0609020204030204" pitchFamily="49" charset="0"/>
              </a:rPr>
              <a:t>/*",</a:t>
            </a:r>
          </a:p>
          <a:p>
            <a:pPr>
              <a:defRPr/>
            </a:pPr>
            <a:r>
              <a:rPr lang="en-US" sz="1100" dirty="0">
                <a:latin typeface="Consolas" panose="020B0609020204030204" pitchFamily="49" charset="0"/>
              </a:rPr>
              <a:t>    },</a:t>
            </a:r>
            <a:endParaRPr kumimoji="0" lang="en-US" sz="1100" b="0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"</a:t>
            </a:r>
            <a:r>
              <a:rPr kumimoji="0" lang="en-US" sz="1100" b="0" i="0" u="none" strike="noStrike" kern="1200" cap="none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tableName</a:t>
            </a: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 "docs",</a:t>
            </a: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"</a:t>
            </a:r>
            <a:r>
              <a:rPr kumimoji="0" lang="en-US" sz="1100" b="0" i="0" u="none" strike="noStrike" kern="1200" cap="none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generatedKeyName</a:t>
            </a: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 "</a:t>
            </a:r>
            <a:r>
              <a:rPr kumimoji="0" lang="en-US" sz="1100" b="0" i="0" u="none" strike="noStrike" kern="1200" cap="none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document_id</a:t>
            </a: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</a:t>
            </a: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"source": "/projection" </a:t>
            </a: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"files": []</a:t>
            </a:r>
          </a:p>
          <a:p>
            <a:pPr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lang="en-US" sz="1600" dirty="0"/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BB099BC8-F22E-4BB5-8EDD-A09050698148}"/>
              </a:ext>
            </a:extLst>
          </p:cNvPr>
          <p:cNvSpPr/>
          <p:nvPr/>
        </p:nvSpPr>
        <p:spPr bwMode="auto">
          <a:xfrm>
            <a:off x="6940201" y="3798723"/>
            <a:ext cx="943091" cy="293059"/>
          </a:xfrm>
          <a:prstGeom prst="wedgeRectCallout">
            <a:avLst>
              <a:gd name="adj1" fmla="val -51631"/>
              <a:gd name="adj2" fmla="val 99642"/>
            </a:avLst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Primary Key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5CB2CA36-20CE-443A-817F-82651896A1A9}"/>
              </a:ext>
            </a:extLst>
          </p:cNvPr>
          <p:cNvSpPr/>
          <p:nvPr/>
        </p:nvSpPr>
        <p:spPr bwMode="auto">
          <a:xfrm>
            <a:off x="6432549" y="5411126"/>
            <a:ext cx="1371601" cy="541687"/>
          </a:xfrm>
          <a:prstGeom prst="wedgeRectCallout">
            <a:avLst>
              <a:gd name="adj1" fmla="val -36738"/>
              <a:gd name="adj2" fmla="val -91903"/>
            </a:avLst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Contains all fields not explicitly included in a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01450-4F8C-087F-0F7D-FAA05CA65629}"/>
              </a:ext>
            </a:extLst>
          </p:cNvPr>
          <p:cNvSpPr txBox="1">
            <a:spLocks/>
          </p:cNvSpPr>
          <p:nvPr/>
        </p:nvSpPr>
        <p:spPr>
          <a:xfrm>
            <a:off x="8055521" y="3177205"/>
            <a:ext cx="3544341" cy="28746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"objects": [],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"tables": [],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"files": [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"</a:t>
            </a:r>
            <a:r>
              <a:rPr kumimoji="0" lang="en-US" sz="1100" b="0" i="0" u="none" strike="noStrike" kern="1200" cap="none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storageContainer</a:t>
            </a: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 "&lt;container&gt;",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"source": "/document/</a:t>
            </a:r>
            <a:r>
              <a:rPr kumimoji="0" lang="en-US" sz="1100" b="0" i="0" u="none" strike="noStrike" kern="1200" cap="none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normalized_images</a:t>
            </a: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/*"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F0FC5B7-5C55-4287-8E25-A68C9BD844C0}"/>
              </a:ext>
            </a:extLst>
          </p:cNvPr>
          <p:cNvSpPr/>
          <p:nvPr/>
        </p:nvSpPr>
        <p:spPr bwMode="auto">
          <a:xfrm>
            <a:off x="9848616" y="3304902"/>
            <a:ext cx="1343259" cy="565174"/>
          </a:xfrm>
          <a:prstGeom prst="wedgeRectCallout">
            <a:avLst>
              <a:gd name="adj1" fmla="val -90701"/>
              <a:gd name="adj2" fmla="val 5360"/>
            </a:avLst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projection defines files, so no objects or tables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61336A9-97C3-8F51-C882-F10DA7DFA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9112490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04DC-72B9-49CA-AF83-44D0D5AD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171939" cy="984885"/>
          </a:xfrm>
        </p:spPr>
        <p:txBody>
          <a:bodyPr/>
          <a:lstStyle/>
          <a:p>
            <a:r>
              <a:rPr lang="en-US" dirty="0"/>
              <a:t>Extended interactive exercises – Create a Knowledge Store with Azure AI Search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B2A2EE-AAD7-F932-3271-12710AA3B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BAA204-70CA-2404-1BE9-0E072119375C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8220632A-915F-7EE0-84E9-C7502887922D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31414A-E04C-1440-53B2-78D2656039FC}"/>
              </a:ext>
            </a:extLst>
          </p:cNvPr>
          <p:cNvSpPr txBox="1">
            <a:spLocks/>
          </p:cNvSpPr>
          <p:nvPr/>
        </p:nvSpPr>
        <p:spPr>
          <a:xfrm>
            <a:off x="4356039" y="1926472"/>
            <a:ext cx="5364224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spc="0" baseline="0">
                <a:latin typeface="+mj-lt"/>
                <a:cs typeface="Segoe UI" panose="020B0502040204020203" pitchFamily="34" charset="0"/>
              </a:defRPr>
            </a:lvl1pPr>
            <a:lvl2pPr marL="265176" marR="0" indent="-109728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spc="0" baseline="0"/>
            </a:lvl2pPr>
            <a:lvl3pPr marL="384048" marR="0" indent="-118872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200" dirty="0"/>
              <a:t>https://aka.ms/km-ai-lp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3B2111D0-5F7C-1152-B06D-8487DAAF6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138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A5FF4EC-645C-1ED1-D5A8-43C81F9F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>
            <a:noAutofit/>
          </a:bodyPr>
          <a:lstStyle/>
          <a:p>
            <a:r>
              <a:rPr lang="en-IN" dirty="0"/>
              <a:t>Learning Path Recap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05DC2-1CA2-23F6-1A18-6FB6930F2857}"/>
              </a:ext>
            </a:extLst>
          </p:cNvPr>
          <p:cNvSpPr txBox="1"/>
          <p:nvPr/>
        </p:nvSpPr>
        <p:spPr>
          <a:xfrm>
            <a:off x="588262" y="1247804"/>
            <a:ext cx="11031840" cy="430887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j-lt"/>
                <a:cs typeface="Segoe UI Semibold" panose="020B0502040204020203" pitchFamily="34" charset="0"/>
              </a:rPr>
              <a:t>In this learning path, we learned how to:</a:t>
            </a:r>
          </a:p>
        </p:txBody>
      </p: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60C0B429-9530-2BF9-1342-005317DEA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US" sz="18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F71760-6614-002E-3F6C-406D8AE16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98C01-6452-AD54-70F9-9EB9CB8CA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63421" y="2254297"/>
            <a:ext cx="90845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Create an Azure AI Search Solution</a:t>
            </a:r>
          </a:p>
          <a:p>
            <a:endParaRPr lang="en-GB" sz="1800" dirty="0"/>
          </a:p>
          <a:p>
            <a:r>
              <a:rPr lang="en-GB" sz="1800" dirty="0"/>
              <a:t>Implement a custom skill for Azure AI Search and integrate it into a skillset</a:t>
            </a:r>
          </a:p>
          <a:p>
            <a:endParaRPr lang="en-GB" sz="1800" dirty="0"/>
          </a:p>
          <a:p>
            <a:r>
              <a:rPr lang="en-US" sz="1800" dirty="0"/>
              <a:t>Create a knowledge store with object, file, and table projections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01808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BFA6FD-A2D0-FD35-5463-4BE7EFA15A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8354411" cy="1395767"/>
          </a:xfrm>
        </p:spPr>
        <p:txBody>
          <a:bodyPr vert="horz" wrap="square" lIns="0" tIns="0" rIns="0" bIns="0" rtlCol="0">
            <a:spAutoFit/>
          </a:bodyPr>
          <a:lstStyle/>
          <a:p>
            <a:pPr marL="342900" lvl="1" indent="-3429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cs typeface="Segoe UI" panose="020B0502040204020203" pitchFamily="34" charset="0"/>
              </a:rPr>
              <a:t>Implementing an Intelligent Search Solution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cs typeface="Segoe UI" panose="020B0502040204020203" pitchFamily="34" charset="0"/>
              </a:rPr>
              <a:t>Developing Custom Skills for an Enrichment Pipeline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cs typeface="Segoe UI" panose="020B0502040204020203" pitchFamily="34" charset="0"/>
              </a:rPr>
              <a:t>Creating a Knowledge Store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B7A580A-C2AB-856D-EEB4-F47F8BCE3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Closing slide</a:t>
            </a:r>
            <a:endParaRPr kumimoji="0" lang="fr-FR" sz="16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C7157-9AD9-764D-DF13-0AE132F30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Implementing an Intelligent Search Solution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38987-0B1F-7DF3-0718-2DEBD3811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E70BA97-F389-31EB-D663-D113F6902DBC}"/>
              </a:ext>
            </a:extLst>
          </p:cNvPr>
          <p:cNvSpPr txBox="1">
            <a:spLocks/>
          </p:cNvSpPr>
          <p:nvPr/>
        </p:nvSpPr>
        <p:spPr>
          <a:xfrm>
            <a:off x="588262" y="1248726"/>
            <a:ext cx="8193024" cy="33855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After completing this module, you will be able to: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1DB8D22-926F-853E-F0C8-764493609A16}"/>
              </a:ext>
            </a:extLst>
          </p:cNvPr>
          <p:cNvSpPr>
            <a:spLocks/>
          </p:cNvSpPr>
          <p:nvPr/>
        </p:nvSpPr>
        <p:spPr bwMode="auto">
          <a:xfrm>
            <a:off x="624243" y="1739601"/>
            <a:ext cx="557786" cy="557786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334F9-008A-772B-75DD-94814D31A5C5}"/>
              </a:ext>
            </a:extLst>
          </p:cNvPr>
          <p:cNvSpPr txBox="1"/>
          <p:nvPr/>
        </p:nvSpPr>
        <p:spPr>
          <a:xfrm>
            <a:off x="1278672" y="1836521"/>
            <a:ext cx="9084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Create an Azure AI Search Solution</a:t>
            </a:r>
            <a:endParaRPr lang="en-US" sz="18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B9D4D78-EC2D-5052-0537-EF8AA477E116}"/>
              </a:ext>
            </a:extLst>
          </p:cNvPr>
          <p:cNvSpPr>
            <a:spLocks/>
          </p:cNvSpPr>
          <p:nvPr/>
        </p:nvSpPr>
        <p:spPr bwMode="auto">
          <a:xfrm>
            <a:off x="624243" y="2696623"/>
            <a:ext cx="557786" cy="557786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79C9B-F7A4-7E0C-9200-F2877670E307}"/>
              </a:ext>
            </a:extLst>
          </p:cNvPr>
          <p:cNvSpPr txBox="1"/>
          <p:nvPr/>
        </p:nvSpPr>
        <p:spPr>
          <a:xfrm>
            <a:off x="1278672" y="2792196"/>
            <a:ext cx="9277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Implement a custom skill for Azure AI Search and integrate it into a skillset</a:t>
            </a:r>
            <a:endParaRPr lang="en-US" sz="1800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06C7E83-F806-C0D7-C7A7-6090B76A8795}"/>
              </a:ext>
            </a:extLst>
          </p:cNvPr>
          <p:cNvSpPr>
            <a:spLocks/>
          </p:cNvSpPr>
          <p:nvPr/>
        </p:nvSpPr>
        <p:spPr bwMode="auto">
          <a:xfrm>
            <a:off x="624243" y="3653645"/>
            <a:ext cx="557786" cy="557786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8A17C-B91D-30D4-5E57-41F17094592B}"/>
              </a:ext>
            </a:extLst>
          </p:cNvPr>
          <p:cNvSpPr txBox="1"/>
          <p:nvPr/>
        </p:nvSpPr>
        <p:spPr>
          <a:xfrm>
            <a:off x="1278672" y="3747872"/>
            <a:ext cx="9755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Create a knowledge store with object, file, and table projections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1D769A-B486-2D15-8507-FA31EF67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55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9324-226F-497C-9DAD-984B5EB7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AI Search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43ED1168-3722-62D2-C375-FC0D47711013}"/>
              </a:ext>
            </a:extLst>
          </p:cNvPr>
          <p:cNvSpPr txBox="1">
            <a:spLocks/>
          </p:cNvSpPr>
          <p:nvPr/>
        </p:nvSpPr>
        <p:spPr>
          <a:xfrm>
            <a:off x="584199" y="1594155"/>
            <a:ext cx="4146551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AI-Powered Knowledge Mining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1394F1-AF24-2A9F-FBCB-45563B3B79AD}"/>
              </a:ext>
            </a:extLst>
          </p:cNvPr>
          <p:cNvSpPr txBox="1">
            <a:spLocks/>
          </p:cNvSpPr>
          <p:nvPr/>
        </p:nvSpPr>
        <p:spPr>
          <a:xfrm>
            <a:off x="584200" y="1996842"/>
            <a:ext cx="4206892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1800" dirty="0"/>
              <a:t>Index documents and data from a range of sources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1800" dirty="0"/>
              <a:t>Use skills to enrich index data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1800" dirty="0"/>
              <a:t>Store extracted insights in a knowledge store for analysis and integration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A773416-5C42-92B5-52F8-20DA3AEA280A}"/>
              </a:ext>
            </a:extLst>
          </p:cNvPr>
          <p:cNvSpPr txBox="1">
            <a:spLocks/>
          </p:cNvSpPr>
          <p:nvPr/>
        </p:nvSpPr>
        <p:spPr>
          <a:xfrm>
            <a:off x="584200" y="3797643"/>
            <a:ext cx="2743200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Azure Resources: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6C776-36FA-9511-A732-88D7CBFCB9E0}"/>
              </a:ext>
            </a:extLst>
          </p:cNvPr>
          <p:cNvSpPr txBox="1">
            <a:spLocks/>
          </p:cNvSpPr>
          <p:nvPr/>
        </p:nvSpPr>
        <p:spPr>
          <a:xfrm>
            <a:off x="584200" y="4200330"/>
            <a:ext cx="4328235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1800" b="1" dirty="0"/>
              <a:t>Azure AI Search </a:t>
            </a:r>
            <a:r>
              <a:rPr lang="en-US" sz="1800" dirty="0"/>
              <a:t>for core indexing and querying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1800" b="1" dirty="0"/>
              <a:t>Azure AI Services </a:t>
            </a:r>
            <a:r>
              <a:rPr lang="en-US" sz="1800" dirty="0"/>
              <a:t>for index enrichment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sz="1800" b="1" dirty="0"/>
              <a:t>Storage account </a:t>
            </a:r>
            <a:r>
              <a:rPr lang="en-US" sz="1800" dirty="0"/>
              <a:t>for knowledge store persistence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B77662-E083-FE89-EABF-EF88093F4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91100" y="1581150"/>
            <a:ext cx="6608762" cy="443072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54CB41-FE11-4F9F-A67C-D16EC66BD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8431" y="1744785"/>
            <a:ext cx="3714100" cy="4103451"/>
            <a:chOff x="7704781" y="2273599"/>
            <a:chExt cx="3382237" cy="373679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0F9A33F-50CA-425A-9454-5352C0F0B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0852" y="2784522"/>
              <a:ext cx="1288955" cy="1288955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CA5EC98-63D8-412E-9162-C07267BE6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4781" y="2445518"/>
              <a:ext cx="840002" cy="49616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0EBEA15-5139-4AEF-A4AB-D175E0F18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47015" y="2273599"/>
              <a:ext cx="840003" cy="840003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054E46-379C-4822-9029-37251D65BFF5}"/>
                </a:ext>
              </a:extLst>
            </p:cNvPr>
            <p:cNvGrpSpPr/>
            <p:nvPr/>
          </p:nvGrpSpPr>
          <p:grpSpPr>
            <a:xfrm>
              <a:off x="8746687" y="4510070"/>
              <a:ext cx="1500328" cy="1500328"/>
              <a:chOff x="8780852" y="4515821"/>
              <a:chExt cx="1500328" cy="1500328"/>
            </a:xfrm>
          </p:grpSpPr>
          <p:pic>
            <p:nvPicPr>
              <p:cNvPr id="23" name="Graphic 22" descr="Browser window with solid fill">
                <a:extLst>
                  <a:ext uri="{FF2B5EF4-FFF2-40B4-BE49-F238E27FC236}">
                    <a16:creationId xmlns:a16="http://schemas.microsoft.com/office/drawing/2014/main" id="{B9868426-91AC-40F8-8D19-3592F0539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80852" y="4515821"/>
                <a:ext cx="1500328" cy="15003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3B162D-11F0-4683-909D-A1F89F84E0A5}"/>
                  </a:ext>
                </a:extLst>
              </p:cNvPr>
              <p:cNvSpPr txBox="1"/>
              <p:nvPr/>
            </p:nvSpPr>
            <p:spPr>
              <a:xfrm>
                <a:off x="9241064" y="5193488"/>
                <a:ext cx="481512" cy="13873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1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search</a:t>
                </a:r>
                <a:endParaRPr lang="en-US" sz="105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A19803-2A01-4F4B-9851-FE0DD64C558E}"/>
                </a:ext>
              </a:extLst>
            </p:cNvPr>
            <p:cNvCxnSpPr/>
            <p:nvPr/>
          </p:nvCxnSpPr>
          <p:spPr>
            <a:xfrm flipV="1">
              <a:off x="9328031" y="3968151"/>
              <a:ext cx="0" cy="70161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B10D47-14BE-4873-97A7-65EA67778F6D}"/>
                </a:ext>
              </a:extLst>
            </p:cNvPr>
            <p:cNvCxnSpPr>
              <a:cxnSpLocks/>
            </p:cNvCxnSpPr>
            <p:nvPr/>
          </p:nvCxnSpPr>
          <p:spPr>
            <a:xfrm>
              <a:off x="9606951" y="3968151"/>
              <a:ext cx="0" cy="70161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F78A404-D003-445B-B78A-8E65A86612EE}"/>
                </a:ext>
              </a:extLst>
            </p:cNvPr>
            <p:cNvCxnSpPr>
              <a:cxnSpLocks/>
            </p:cNvCxnSpPr>
            <p:nvPr/>
          </p:nvCxnSpPr>
          <p:spPr>
            <a:xfrm>
              <a:off x="8442385" y="2941685"/>
              <a:ext cx="437072" cy="26159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F6F875-5F2D-45A5-8325-93827839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1271" y="2941685"/>
              <a:ext cx="333650" cy="25941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8B22286A-828A-3057-5C26-456268F40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1425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10397238" cy="492443"/>
          </a:xfrm>
        </p:spPr>
        <p:txBody>
          <a:bodyPr/>
          <a:lstStyle/>
          <a:p>
            <a:r>
              <a:rPr lang="en-US" dirty="0"/>
              <a:t>Core Components of a AI Search Solution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D3E58A-FD5E-A0A6-4FDE-F74EAAA57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64950" y="1783553"/>
            <a:ext cx="674620" cy="491130"/>
            <a:chOff x="1379503" y="2670638"/>
            <a:chExt cx="1200350" cy="873866"/>
          </a:xfrm>
          <a:solidFill>
            <a:schemeClr val="tx1"/>
          </a:solidFill>
        </p:grpSpPr>
        <p:grpSp>
          <p:nvGrpSpPr>
            <p:cNvPr id="13" name="Graphic 14" descr="Database with solid fill">
              <a:extLst>
                <a:ext uri="{FF2B5EF4-FFF2-40B4-BE49-F238E27FC236}">
                  <a16:creationId xmlns:a16="http://schemas.microsoft.com/office/drawing/2014/main" id="{F5506EBF-EAD1-E5EE-BB10-F1788A0948C0}"/>
                </a:ext>
              </a:extLst>
            </p:cNvPr>
            <p:cNvGrpSpPr/>
            <p:nvPr/>
          </p:nvGrpSpPr>
          <p:grpSpPr>
            <a:xfrm>
              <a:off x="1379503" y="2670638"/>
              <a:ext cx="533400" cy="723900"/>
              <a:chOff x="1379503" y="2670638"/>
              <a:chExt cx="533400" cy="723900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9C3861C-A1EE-ED61-6567-C9AD60476A69}"/>
                  </a:ext>
                </a:extLst>
              </p:cNvPr>
              <p:cNvSpPr/>
              <p:nvPr/>
            </p:nvSpPr>
            <p:spPr>
              <a:xfrm>
                <a:off x="1379503" y="2670638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46D3889-0D04-841E-C0DE-16BF66F7CA27}"/>
                  </a:ext>
                </a:extLst>
              </p:cNvPr>
              <p:cNvSpPr/>
              <p:nvPr/>
            </p:nvSpPr>
            <p:spPr>
              <a:xfrm>
                <a:off x="1379503" y="2784938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53116D8-D02A-5333-844A-A942DFBD1B43}"/>
                  </a:ext>
                </a:extLst>
              </p:cNvPr>
              <p:cNvSpPr/>
              <p:nvPr/>
            </p:nvSpPr>
            <p:spPr>
              <a:xfrm>
                <a:off x="1379503" y="2975438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E71A7E3-09ED-BBA2-0CB2-2649538A303D}"/>
                  </a:ext>
                </a:extLst>
              </p:cNvPr>
              <p:cNvSpPr/>
              <p:nvPr/>
            </p:nvSpPr>
            <p:spPr>
              <a:xfrm>
                <a:off x="1379503" y="3165938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0" descr="Open folder with solid fill">
              <a:extLst>
                <a:ext uri="{FF2B5EF4-FFF2-40B4-BE49-F238E27FC236}">
                  <a16:creationId xmlns:a16="http://schemas.microsoft.com/office/drawing/2014/main" id="{50055FEE-5BB8-1BD4-B767-96DB3F10EACB}"/>
                </a:ext>
              </a:extLst>
            </p:cNvPr>
            <p:cNvGrpSpPr/>
            <p:nvPr/>
          </p:nvGrpSpPr>
          <p:grpSpPr>
            <a:xfrm>
              <a:off x="1899656" y="2864307"/>
              <a:ext cx="680197" cy="680197"/>
              <a:chOff x="1899656" y="2864307"/>
              <a:chExt cx="680197" cy="680197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E91BA2A-7F44-8284-2B45-CD7DB1A076DF}"/>
                  </a:ext>
                </a:extLst>
              </p:cNvPr>
              <p:cNvSpPr/>
              <p:nvPr/>
            </p:nvSpPr>
            <p:spPr>
              <a:xfrm>
                <a:off x="1963424" y="3006014"/>
                <a:ext cx="495976" cy="375532"/>
              </a:xfrm>
              <a:custGeom>
                <a:avLst/>
                <a:gdLst>
                  <a:gd name="connsiteX0" fmla="*/ 140999 w 495976"/>
                  <a:gd name="connsiteY0" fmla="*/ 120452 h 375532"/>
                  <a:gd name="connsiteX1" fmla="*/ 495977 w 495976"/>
                  <a:gd name="connsiteY1" fmla="*/ 120452 h 375532"/>
                  <a:gd name="connsiteX2" fmla="*/ 495977 w 495976"/>
                  <a:gd name="connsiteY2" fmla="*/ 85025 h 375532"/>
                  <a:gd name="connsiteX3" fmla="*/ 467635 w 495976"/>
                  <a:gd name="connsiteY3" fmla="*/ 56683 h 375532"/>
                  <a:gd name="connsiteX4" fmla="*/ 255074 w 495976"/>
                  <a:gd name="connsiteY4" fmla="*/ 56683 h 375532"/>
                  <a:gd name="connsiteX5" fmla="*/ 177135 w 495976"/>
                  <a:gd name="connsiteY5" fmla="*/ 4960 h 375532"/>
                  <a:gd name="connsiteX6" fmla="*/ 161547 w 495976"/>
                  <a:gd name="connsiteY6" fmla="*/ 0 h 375532"/>
                  <a:gd name="connsiteX7" fmla="*/ 28342 w 495976"/>
                  <a:gd name="connsiteY7" fmla="*/ 0 h 375532"/>
                  <a:gd name="connsiteX8" fmla="*/ 0 w 495976"/>
                  <a:gd name="connsiteY8" fmla="*/ 28342 h 375532"/>
                  <a:gd name="connsiteX9" fmla="*/ 0 w 495976"/>
                  <a:gd name="connsiteY9" fmla="*/ 375525 h 375532"/>
                  <a:gd name="connsiteX10" fmla="*/ 91401 w 495976"/>
                  <a:gd name="connsiteY10" fmla="*/ 153753 h 375532"/>
                  <a:gd name="connsiteX11" fmla="*/ 140999 w 495976"/>
                  <a:gd name="connsiteY11" fmla="*/ 120452 h 37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5976" h="375532">
                    <a:moveTo>
                      <a:pt x="140999" y="120452"/>
                    </a:moveTo>
                    <a:lnTo>
                      <a:pt x="495977" y="120452"/>
                    </a:lnTo>
                    <a:lnTo>
                      <a:pt x="495977" y="85025"/>
                    </a:lnTo>
                    <a:cubicBezTo>
                      <a:pt x="495977" y="69437"/>
                      <a:pt x="483223" y="56683"/>
                      <a:pt x="467635" y="56683"/>
                    </a:cubicBezTo>
                    <a:lnTo>
                      <a:pt x="255074" y="56683"/>
                    </a:lnTo>
                    <a:lnTo>
                      <a:pt x="177135" y="4960"/>
                    </a:lnTo>
                    <a:cubicBezTo>
                      <a:pt x="172175" y="2126"/>
                      <a:pt x="167215" y="0"/>
                      <a:pt x="161547" y="0"/>
                    </a:cubicBezTo>
                    <a:lnTo>
                      <a:pt x="28342" y="0"/>
                    </a:lnTo>
                    <a:cubicBezTo>
                      <a:pt x="12754" y="0"/>
                      <a:pt x="0" y="12754"/>
                      <a:pt x="0" y="28342"/>
                    </a:cubicBezTo>
                    <a:lnTo>
                      <a:pt x="0" y="375525"/>
                    </a:lnTo>
                    <a:cubicBezTo>
                      <a:pt x="0" y="376942"/>
                      <a:pt x="91401" y="153753"/>
                      <a:pt x="91401" y="153753"/>
                    </a:cubicBezTo>
                    <a:cubicBezTo>
                      <a:pt x="99904" y="133914"/>
                      <a:pt x="119034" y="120452"/>
                      <a:pt x="140999" y="120452"/>
                    </a:cubicBezTo>
                    <a:close/>
                  </a:path>
                </a:pathLst>
              </a:custGeom>
              <a:grpFill/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DD4190E-64E9-5400-2642-CD892F2F76CA}"/>
                  </a:ext>
                </a:extLst>
              </p:cNvPr>
              <p:cNvSpPr/>
              <p:nvPr/>
            </p:nvSpPr>
            <p:spPr>
              <a:xfrm>
                <a:off x="1984680" y="3154807"/>
                <a:ext cx="531403" cy="247988"/>
              </a:xfrm>
              <a:custGeom>
                <a:avLst/>
                <a:gdLst>
                  <a:gd name="connsiteX0" fmla="*/ 531404 w 531403"/>
                  <a:gd name="connsiteY0" fmla="*/ 28342 h 247988"/>
                  <a:gd name="connsiteX1" fmla="*/ 505897 w 531403"/>
                  <a:gd name="connsiteY1" fmla="*/ 0 h 247988"/>
                  <a:gd name="connsiteX2" fmla="*/ 119743 w 531403"/>
                  <a:gd name="connsiteY2" fmla="*/ 0 h 247988"/>
                  <a:gd name="connsiteX3" fmla="*/ 95653 w 531403"/>
                  <a:gd name="connsiteY3" fmla="*/ 15588 h 247988"/>
                  <a:gd name="connsiteX4" fmla="*/ 0 w 531403"/>
                  <a:gd name="connsiteY4" fmla="*/ 247988 h 247988"/>
                  <a:gd name="connsiteX5" fmla="*/ 432209 w 531403"/>
                  <a:gd name="connsiteY5" fmla="*/ 247988 h 247988"/>
                  <a:gd name="connsiteX6" fmla="*/ 528570 w 531403"/>
                  <a:gd name="connsiteY6" fmla="*/ 41095 h 247988"/>
                  <a:gd name="connsiteX7" fmla="*/ 531404 w 531403"/>
                  <a:gd name="connsiteY7" fmla="*/ 28342 h 247988"/>
                  <a:gd name="connsiteX8" fmla="*/ 531404 w 531403"/>
                  <a:gd name="connsiteY8" fmla="*/ 28342 h 24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1403" h="247988">
                    <a:moveTo>
                      <a:pt x="531404" y="28342"/>
                    </a:moveTo>
                    <a:cubicBezTo>
                      <a:pt x="531404" y="13462"/>
                      <a:pt x="520776" y="1417"/>
                      <a:pt x="505897" y="0"/>
                    </a:cubicBezTo>
                    <a:lnTo>
                      <a:pt x="119743" y="0"/>
                    </a:lnTo>
                    <a:cubicBezTo>
                      <a:pt x="109115" y="0"/>
                      <a:pt x="99904" y="6377"/>
                      <a:pt x="95653" y="15588"/>
                    </a:cubicBezTo>
                    <a:lnTo>
                      <a:pt x="0" y="247988"/>
                    </a:lnTo>
                    <a:lnTo>
                      <a:pt x="432209" y="247988"/>
                    </a:lnTo>
                    <a:lnTo>
                      <a:pt x="528570" y="41095"/>
                    </a:lnTo>
                    <a:cubicBezTo>
                      <a:pt x="530695" y="36844"/>
                      <a:pt x="531404" y="32593"/>
                      <a:pt x="531404" y="28342"/>
                    </a:cubicBezTo>
                    <a:lnTo>
                      <a:pt x="531404" y="28342"/>
                    </a:lnTo>
                    <a:close/>
                  </a:path>
                </a:pathLst>
              </a:custGeom>
              <a:grpFill/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6D451-09C1-3BB0-CF62-24E33457D3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2651760" cy="307777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Data Source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811DF-EA4E-DC2E-0E8F-6D53A11B0C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2651760" cy="2380139"/>
          </a:xfrm>
        </p:spPr>
        <p:txBody>
          <a:bodyPr lIns="91440" rIns="91440"/>
          <a:lstStyle/>
          <a:p>
            <a:pPr algn="l">
              <a:spcBef>
                <a:spcPts val="0"/>
              </a:spcBef>
              <a:spcAft>
                <a:spcPts val="200"/>
              </a:spcAft>
              <a:buSzPct val="100000"/>
            </a:pPr>
            <a:r>
              <a:rPr lang="en-US" sz="1800" dirty="0"/>
              <a:t>The data store to be searched:</a:t>
            </a:r>
          </a:p>
          <a:p>
            <a:pPr marL="342900" indent="-233363" algn="l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Blob storage container</a:t>
            </a:r>
          </a:p>
          <a:p>
            <a:pPr marL="342900" indent="-233363" algn="l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SQL Database</a:t>
            </a:r>
          </a:p>
          <a:p>
            <a:pPr marL="342900" indent="-233363" algn="l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Cosmos DB</a:t>
            </a:r>
          </a:p>
          <a:p>
            <a:pPr algn="l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/>
              <a:t>You can also push JSON documents directly into</a:t>
            </a:r>
            <a:br>
              <a:rPr lang="en-US" sz="1800" dirty="0"/>
            </a:br>
            <a:r>
              <a:rPr lang="en-US" sz="1800" dirty="0"/>
              <a:t>an index</a:t>
            </a:r>
          </a:p>
        </p:txBody>
      </p:sp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15C7992C-9A09-53AE-694E-7F2838887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795" y="1769753"/>
            <a:ext cx="513910" cy="5139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6BE59-900D-0E6B-8915-734723D37A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73353" y="2995283"/>
            <a:ext cx="2651760" cy="307777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Skillset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F94A7-8CD3-3349-3FF6-CD0BBD8B55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5543" y="3616497"/>
            <a:ext cx="2651760" cy="1754326"/>
          </a:xfrm>
        </p:spPr>
        <p:txBody>
          <a:bodyPr lIns="91440" rIns="91440"/>
          <a:lstStyle/>
          <a:p>
            <a:pPr algn="l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/>
              <a:t>Defines an enrichment pipeline of AI skills to enhance data during indexing:</a:t>
            </a:r>
          </a:p>
          <a:p>
            <a:pPr marL="342900" indent="-233363" algn="l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Built-in AI skills</a:t>
            </a:r>
          </a:p>
          <a:p>
            <a:pPr marL="342900" indent="-233363" algn="l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Custom skills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A943DE-45A0-F8D5-C8FE-958127E54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35676" y="1747822"/>
            <a:ext cx="447682" cy="519880"/>
            <a:chOff x="4422064" y="4140498"/>
            <a:chExt cx="754893" cy="876636"/>
          </a:xfrm>
          <a:solidFill>
            <a:schemeClr val="tx1"/>
          </a:solidFill>
        </p:grpSpPr>
        <p:grpSp>
          <p:nvGrpSpPr>
            <p:cNvPr id="39" name="Graphic 6" descr="Document outline">
              <a:extLst>
                <a:ext uri="{FF2B5EF4-FFF2-40B4-BE49-F238E27FC236}">
                  <a16:creationId xmlns:a16="http://schemas.microsoft.com/office/drawing/2014/main" id="{0749D7D1-6CD6-BCC0-8D98-81E46335E097}"/>
                </a:ext>
              </a:extLst>
            </p:cNvPr>
            <p:cNvGrpSpPr/>
            <p:nvPr/>
          </p:nvGrpSpPr>
          <p:grpSpPr>
            <a:xfrm>
              <a:off x="4422064" y="4140498"/>
              <a:ext cx="341830" cy="455774"/>
              <a:chOff x="4422064" y="4140498"/>
              <a:chExt cx="341830" cy="455774"/>
            </a:xfrm>
            <a:grp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5B0118-37C1-413C-DAA1-78ADE338B634}"/>
                  </a:ext>
                </a:extLst>
              </p:cNvPr>
              <p:cNvSpPr/>
              <p:nvPr/>
            </p:nvSpPr>
            <p:spPr>
              <a:xfrm>
                <a:off x="4479035" y="4334202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F05A5A0-454B-1CA0-76DB-47A65F5038D9}"/>
                  </a:ext>
                </a:extLst>
              </p:cNvPr>
              <p:cNvSpPr/>
              <p:nvPr/>
            </p:nvSpPr>
            <p:spPr>
              <a:xfrm>
                <a:off x="4479035" y="4288625"/>
                <a:ext cx="108246" cy="11394"/>
              </a:xfrm>
              <a:custGeom>
                <a:avLst/>
                <a:gdLst>
                  <a:gd name="connsiteX0" fmla="*/ 0 w 108246"/>
                  <a:gd name="connsiteY0" fmla="*/ 0 h 11394"/>
                  <a:gd name="connsiteX1" fmla="*/ 108246 w 108246"/>
                  <a:gd name="connsiteY1" fmla="*/ 0 h 11394"/>
                  <a:gd name="connsiteX2" fmla="*/ 108246 w 108246"/>
                  <a:gd name="connsiteY2" fmla="*/ 11394 h 11394"/>
                  <a:gd name="connsiteX3" fmla="*/ 0 w 108246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246" h="11394">
                    <a:moveTo>
                      <a:pt x="0" y="0"/>
                    </a:moveTo>
                    <a:lnTo>
                      <a:pt x="108246" y="0"/>
                    </a:lnTo>
                    <a:lnTo>
                      <a:pt x="108246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B4DB061-4145-BC30-3753-1A60BFD8CB30}"/>
                  </a:ext>
                </a:extLst>
              </p:cNvPr>
              <p:cNvSpPr/>
              <p:nvPr/>
            </p:nvSpPr>
            <p:spPr>
              <a:xfrm>
                <a:off x="4479035" y="4379779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EA23420-C45D-9DD4-632F-78B11E2A2694}"/>
                  </a:ext>
                </a:extLst>
              </p:cNvPr>
              <p:cNvSpPr/>
              <p:nvPr/>
            </p:nvSpPr>
            <p:spPr>
              <a:xfrm>
                <a:off x="4479035" y="4425357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1832560-987B-DB8B-CD83-1853FBB2E4B1}"/>
                  </a:ext>
                </a:extLst>
              </p:cNvPr>
              <p:cNvSpPr/>
              <p:nvPr/>
            </p:nvSpPr>
            <p:spPr>
              <a:xfrm>
                <a:off x="4479035" y="4470934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3C0FF9B-019B-A284-9456-AA2015EABFBD}"/>
                  </a:ext>
                </a:extLst>
              </p:cNvPr>
              <p:cNvSpPr/>
              <p:nvPr/>
            </p:nvSpPr>
            <p:spPr>
              <a:xfrm>
                <a:off x="4479035" y="4516512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AF68888-FCCA-45F4-7747-8F50A1508953}"/>
                  </a:ext>
                </a:extLst>
              </p:cNvPr>
              <p:cNvSpPr/>
              <p:nvPr/>
            </p:nvSpPr>
            <p:spPr>
              <a:xfrm>
                <a:off x="4422064" y="4140498"/>
                <a:ext cx="341830" cy="455774"/>
              </a:xfrm>
              <a:custGeom>
                <a:avLst/>
                <a:gdLst>
                  <a:gd name="connsiteX0" fmla="*/ 0 w 341830"/>
                  <a:gd name="connsiteY0" fmla="*/ 0 h 455774"/>
                  <a:gd name="connsiteX1" fmla="*/ 0 w 341830"/>
                  <a:gd name="connsiteY1" fmla="*/ 455774 h 455774"/>
                  <a:gd name="connsiteX2" fmla="*/ 341831 w 341830"/>
                  <a:gd name="connsiteY2" fmla="*/ 455774 h 455774"/>
                  <a:gd name="connsiteX3" fmla="*/ 341831 w 341830"/>
                  <a:gd name="connsiteY3" fmla="*/ 122979 h 455774"/>
                  <a:gd name="connsiteX4" fmla="*/ 218851 w 341830"/>
                  <a:gd name="connsiteY4" fmla="*/ 0 h 455774"/>
                  <a:gd name="connsiteX5" fmla="*/ 222287 w 341830"/>
                  <a:gd name="connsiteY5" fmla="*/ 19547 h 455774"/>
                  <a:gd name="connsiteX6" fmla="*/ 322284 w 341830"/>
                  <a:gd name="connsiteY6" fmla="*/ 119544 h 455774"/>
                  <a:gd name="connsiteX7" fmla="*/ 322283 w 341830"/>
                  <a:gd name="connsiteY7" fmla="*/ 119624 h 455774"/>
                  <a:gd name="connsiteX8" fmla="*/ 322244 w 341830"/>
                  <a:gd name="connsiteY8" fmla="*/ 119641 h 455774"/>
                  <a:gd name="connsiteX9" fmla="*/ 222190 w 341830"/>
                  <a:gd name="connsiteY9" fmla="*/ 119641 h 455774"/>
                  <a:gd name="connsiteX10" fmla="*/ 222190 w 341830"/>
                  <a:gd name="connsiteY10" fmla="*/ 19587 h 455774"/>
                  <a:gd name="connsiteX11" fmla="*/ 222247 w 341830"/>
                  <a:gd name="connsiteY11" fmla="*/ 19530 h 455774"/>
                  <a:gd name="connsiteX12" fmla="*/ 222287 w 341830"/>
                  <a:gd name="connsiteY12" fmla="*/ 19547 h 455774"/>
                  <a:gd name="connsiteX13" fmla="*/ 11394 w 341830"/>
                  <a:gd name="connsiteY13" fmla="*/ 444380 h 455774"/>
                  <a:gd name="connsiteX14" fmla="*/ 11394 w 341830"/>
                  <a:gd name="connsiteY14" fmla="*/ 11394 h 455774"/>
                  <a:gd name="connsiteX15" fmla="*/ 210796 w 341830"/>
                  <a:gd name="connsiteY15" fmla="*/ 11394 h 455774"/>
                  <a:gd name="connsiteX16" fmla="*/ 210796 w 341830"/>
                  <a:gd name="connsiteY16" fmla="*/ 131035 h 455774"/>
                  <a:gd name="connsiteX17" fmla="*/ 330436 w 341830"/>
                  <a:gd name="connsiteY17" fmla="*/ 131035 h 455774"/>
                  <a:gd name="connsiteX18" fmla="*/ 330436 w 341830"/>
                  <a:gd name="connsiteY18" fmla="*/ 444380 h 455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41830" h="455774">
                    <a:moveTo>
                      <a:pt x="0" y="0"/>
                    </a:moveTo>
                    <a:lnTo>
                      <a:pt x="0" y="455774"/>
                    </a:lnTo>
                    <a:lnTo>
                      <a:pt x="341831" y="455774"/>
                    </a:lnTo>
                    <a:lnTo>
                      <a:pt x="341831" y="122979"/>
                    </a:lnTo>
                    <a:lnTo>
                      <a:pt x="218851" y="0"/>
                    </a:lnTo>
                    <a:close/>
                    <a:moveTo>
                      <a:pt x="222287" y="19547"/>
                    </a:moveTo>
                    <a:lnTo>
                      <a:pt x="322284" y="119544"/>
                    </a:lnTo>
                    <a:cubicBezTo>
                      <a:pt x="322306" y="119566"/>
                      <a:pt x="322305" y="119603"/>
                      <a:pt x="322283" y="119624"/>
                    </a:cubicBezTo>
                    <a:cubicBezTo>
                      <a:pt x="322272" y="119634"/>
                      <a:pt x="322259" y="119641"/>
                      <a:pt x="322244" y="119641"/>
                    </a:cubicBezTo>
                    <a:lnTo>
                      <a:pt x="222190" y="119641"/>
                    </a:lnTo>
                    <a:lnTo>
                      <a:pt x="222190" y="19587"/>
                    </a:lnTo>
                    <a:cubicBezTo>
                      <a:pt x="222190" y="19556"/>
                      <a:pt x="222216" y="19530"/>
                      <a:pt x="222247" y="19530"/>
                    </a:cubicBezTo>
                    <a:cubicBezTo>
                      <a:pt x="222262" y="19531"/>
                      <a:pt x="222277" y="19537"/>
                      <a:pt x="222287" y="19547"/>
                    </a:cubicBezTo>
                    <a:close/>
                    <a:moveTo>
                      <a:pt x="11394" y="444380"/>
                    </a:moveTo>
                    <a:lnTo>
                      <a:pt x="11394" y="11394"/>
                    </a:lnTo>
                    <a:lnTo>
                      <a:pt x="210796" y="11394"/>
                    </a:lnTo>
                    <a:lnTo>
                      <a:pt x="210796" y="131035"/>
                    </a:lnTo>
                    <a:lnTo>
                      <a:pt x="330436" y="131035"/>
                    </a:lnTo>
                    <a:lnTo>
                      <a:pt x="330436" y="444380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aphic 18" descr="Gears with solid fill">
              <a:extLst>
                <a:ext uri="{FF2B5EF4-FFF2-40B4-BE49-F238E27FC236}">
                  <a16:creationId xmlns:a16="http://schemas.microsoft.com/office/drawing/2014/main" id="{3845B9DB-FE25-863F-AA16-CD0B46EBE373}"/>
                </a:ext>
              </a:extLst>
            </p:cNvPr>
            <p:cNvGrpSpPr/>
            <p:nvPr/>
          </p:nvGrpSpPr>
          <p:grpSpPr>
            <a:xfrm>
              <a:off x="4555928" y="4265612"/>
              <a:ext cx="621029" cy="751522"/>
              <a:chOff x="4555928" y="4265612"/>
              <a:chExt cx="621029" cy="751522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A22EDAE-1E5D-90F3-0BE3-2536530ECECF}"/>
                  </a:ext>
                </a:extLst>
              </p:cNvPr>
              <p:cNvSpPr/>
              <p:nvPr/>
            </p:nvSpPr>
            <p:spPr>
              <a:xfrm>
                <a:off x="4771194" y="4265612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2594D45-C02B-4DB1-4A93-40F43688EC06}"/>
                  </a:ext>
                </a:extLst>
              </p:cNvPr>
              <p:cNvSpPr/>
              <p:nvPr/>
            </p:nvSpPr>
            <p:spPr>
              <a:xfrm>
                <a:off x="4555928" y="4612322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ADB98C-E09C-6B5C-F6BB-A92D101924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2506" y="2995283"/>
            <a:ext cx="2651760" cy="307777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Indexer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AEB382-0F1B-701C-85D9-15EF408A69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64696" y="3616497"/>
            <a:ext cx="2651760" cy="1400383"/>
          </a:xfrm>
        </p:spPr>
        <p:txBody>
          <a:bodyPr lIns="91440" rIns="91440"/>
          <a:lstStyle/>
          <a:p>
            <a:pPr algn="l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/>
              <a:t>Maps data source fields and skillset outputs to index fields</a:t>
            </a:r>
          </a:p>
          <a:p>
            <a:pPr marL="342900" indent="-233363" algn="l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Running the indexer builds the index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A5BDB4-1625-FBF8-FF91-180B23A4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66281" y="1730892"/>
            <a:ext cx="545734" cy="595814"/>
            <a:chOff x="5794375" y="2101850"/>
            <a:chExt cx="971021" cy="1060128"/>
          </a:xfrm>
          <a:solidFill>
            <a:schemeClr val="tx1"/>
          </a:solidFill>
        </p:grpSpPr>
        <p:sp>
          <p:nvSpPr>
            <p:cNvPr id="27" name="Graphic 16" descr="Magnifying glass with solid fill">
              <a:extLst>
                <a:ext uri="{FF2B5EF4-FFF2-40B4-BE49-F238E27FC236}">
                  <a16:creationId xmlns:a16="http://schemas.microsoft.com/office/drawing/2014/main" id="{AB79442B-ECAA-A441-2D1A-04BBA51FAFF5}"/>
                </a:ext>
              </a:extLst>
            </p:cNvPr>
            <p:cNvSpPr/>
            <p:nvPr/>
          </p:nvSpPr>
          <p:spPr>
            <a:xfrm>
              <a:off x="6013515" y="2409504"/>
              <a:ext cx="751881" cy="752474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Content Placeholder 4" descr="List with solid fill">
              <a:extLst>
                <a:ext uri="{FF2B5EF4-FFF2-40B4-BE49-F238E27FC236}">
                  <a16:creationId xmlns:a16="http://schemas.microsoft.com/office/drawing/2014/main" id="{AEF5022F-D58B-AFB3-688C-E2CBB72896CB}"/>
                </a:ext>
              </a:extLst>
            </p:cNvPr>
            <p:cNvGrpSpPr/>
            <p:nvPr/>
          </p:nvGrpSpPr>
          <p:grpSpPr>
            <a:xfrm>
              <a:off x="5794375" y="2101850"/>
              <a:ext cx="590550" cy="762000"/>
              <a:chOff x="5794375" y="2101850"/>
              <a:chExt cx="590550" cy="762000"/>
            </a:xfrm>
            <a:grp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EEC1C99-CB02-C564-576B-513EBA2D51FA}"/>
                  </a:ext>
                </a:extLst>
              </p:cNvPr>
              <p:cNvSpPr/>
              <p:nvPr/>
            </p:nvSpPr>
            <p:spPr>
              <a:xfrm>
                <a:off x="5794375" y="2101850"/>
                <a:ext cx="590550" cy="762000"/>
              </a:xfrm>
              <a:custGeom>
                <a:avLst/>
                <a:gdLst>
                  <a:gd name="connsiteX0" fmla="*/ 533400 w 590550"/>
                  <a:gd name="connsiteY0" fmla="*/ 704850 h 762000"/>
                  <a:gd name="connsiteX1" fmla="*/ 57150 w 590550"/>
                  <a:gd name="connsiteY1" fmla="*/ 704850 h 762000"/>
                  <a:gd name="connsiteX2" fmla="*/ 57150 w 590550"/>
                  <a:gd name="connsiteY2" fmla="*/ 57150 h 762000"/>
                  <a:gd name="connsiteX3" fmla="*/ 533400 w 590550"/>
                  <a:gd name="connsiteY3" fmla="*/ 57150 h 762000"/>
                  <a:gd name="connsiteX4" fmla="*/ 533400 w 590550"/>
                  <a:gd name="connsiteY4" fmla="*/ 704850 h 762000"/>
                  <a:gd name="connsiteX5" fmla="*/ 590550 w 590550"/>
                  <a:gd name="connsiteY5" fmla="*/ 0 h 762000"/>
                  <a:gd name="connsiteX6" fmla="*/ 0 w 590550"/>
                  <a:gd name="connsiteY6" fmla="*/ 0 h 762000"/>
                  <a:gd name="connsiteX7" fmla="*/ 0 w 590550"/>
                  <a:gd name="connsiteY7" fmla="*/ 762000 h 762000"/>
                  <a:gd name="connsiteX8" fmla="*/ 590550 w 590550"/>
                  <a:gd name="connsiteY8" fmla="*/ 762000 h 762000"/>
                  <a:gd name="connsiteX9" fmla="*/ 590550 w 590550"/>
                  <a:gd name="connsiteY9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0550" h="762000">
                    <a:moveTo>
                      <a:pt x="533400" y="704850"/>
                    </a:moveTo>
                    <a:lnTo>
                      <a:pt x="57150" y="704850"/>
                    </a:lnTo>
                    <a:lnTo>
                      <a:pt x="57150" y="57150"/>
                    </a:lnTo>
                    <a:lnTo>
                      <a:pt x="533400" y="57150"/>
                    </a:lnTo>
                    <a:lnTo>
                      <a:pt x="533400" y="704850"/>
                    </a:lnTo>
                    <a:close/>
                    <a:moveTo>
                      <a:pt x="590550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F111088-773C-095A-5901-7BFD53649406}"/>
                  </a:ext>
                </a:extLst>
              </p:cNvPr>
              <p:cNvSpPr/>
              <p:nvPr/>
            </p:nvSpPr>
            <p:spPr>
              <a:xfrm>
                <a:off x="6184900" y="221615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36B8EF7-81CD-3728-C796-1BAB1A433688}"/>
                  </a:ext>
                </a:extLst>
              </p:cNvPr>
              <p:cNvSpPr/>
              <p:nvPr/>
            </p:nvSpPr>
            <p:spPr>
              <a:xfrm>
                <a:off x="5918200" y="223520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80C2257-B837-09A6-C650-743546DD6199}"/>
                  </a:ext>
                </a:extLst>
              </p:cNvPr>
              <p:cNvSpPr/>
              <p:nvPr/>
            </p:nvSpPr>
            <p:spPr>
              <a:xfrm>
                <a:off x="6184900" y="236855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845F0A-DB01-1536-4127-72D6DD361142}"/>
                  </a:ext>
                </a:extLst>
              </p:cNvPr>
              <p:cNvSpPr/>
              <p:nvPr/>
            </p:nvSpPr>
            <p:spPr>
              <a:xfrm>
                <a:off x="5918200" y="238760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F5F243-30EB-F575-24C9-A07E52591035}"/>
                  </a:ext>
                </a:extLst>
              </p:cNvPr>
              <p:cNvSpPr/>
              <p:nvPr/>
            </p:nvSpPr>
            <p:spPr>
              <a:xfrm>
                <a:off x="6184900" y="252095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52852CD-A7C5-EC78-3CC6-8849B039B7B0}"/>
                  </a:ext>
                </a:extLst>
              </p:cNvPr>
              <p:cNvSpPr/>
              <p:nvPr/>
            </p:nvSpPr>
            <p:spPr>
              <a:xfrm>
                <a:off x="5918200" y="254000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E761471-C4D3-B893-0B81-9A3103CD5B7D}"/>
                  </a:ext>
                </a:extLst>
              </p:cNvPr>
              <p:cNvSpPr/>
              <p:nvPr/>
            </p:nvSpPr>
            <p:spPr>
              <a:xfrm>
                <a:off x="6184900" y="267335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A1FE65F-56CA-B7A7-FB34-317C4F622B9B}"/>
                  </a:ext>
                </a:extLst>
              </p:cNvPr>
              <p:cNvSpPr/>
              <p:nvPr/>
            </p:nvSpPr>
            <p:spPr>
              <a:xfrm>
                <a:off x="5918200" y="269240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C4AC59-D4B1-7CA5-8F40-F9C0DB56091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51660" y="2995283"/>
            <a:ext cx="2651760" cy="307777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Index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C8216A-0474-3F69-DEC9-4D5A38846AB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53850" y="3616497"/>
            <a:ext cx="2651760" cy="1107996"/>
          </a:xfrm>
        </p:spPr>
        <p:txBody>
          <a:bodyPr lIns="91440" rIns="91440"/>
          <a:lstStyle/>
          <a:p>
            <a:pPr algn="l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/>
              <a:t>Searchable collection of JSON documents containing extracted and enriched fields 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8254408B-2283-C0A5-89EB-A427CDF1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150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15076E2-4C27-1BBB-101A-0D3A2415B9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5799" y="238766"/>
            <a:ext cx="10430257" cy="492443"/>
          </a:xfrm>
        </p:spPr>
        <p:txBody>
          <a:bodyPr/>
          <a:lstStyle/>
          <a:p>
            <a:r>
              <a:rPr lang="en-GB" sz="3200" dirty="0"/>
              <a:t>How an Enrichment Pipeline 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A8456F-406F-4549-B2EC-0E2DFC2F2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9715" y="1294405"/>
            <a:ext cx="867657" cy="631663"/>
            <a:chOff x="1379503" y="2670638"/>
            <a:chExt cx="1200350" cy="873866"/>
          </a:xfrm>
          <a:solidFill>
            <a:schemeClr val="tx1"/>
          </a:solidFill>
        </p:grpSpPr>
        <p:grpSp>
          <p:nvGrpSpPr>
            <p:cNvPr id="8" name="Graphic 14" descr="Database with solid fill">
              <a:extLst>
                <a:ext uri="{FF2B5EF4-FFF2-40B4-BE49-F238E27FC236}">
                  <a16:creationId xmlns:a16="http://schemas.microsoft.com/office/drawing/2014/main" id="{DDEC0C21-A292-40DC-8EE7-E4C95BF04B69}"/>
                </a:ext>
              </a:extLst>
            </p:cNvPr>
            <p:cNvGrpSpPr/>
            <p:nvPr/>
          </p:nvGrpSpPr>
          <p:grpSpPr>
            <a:xfrm>
              <a:off x="1379503" y="2670638"/>
              <a:ext cx="533400" cy="723900"/>
              <a:chOff x="1379503" y="2670638"/>
              <a:chExt cx="533400" cy="723900"/>
            </a:xfrm>
            <a:grp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232D94-FD29-4F71-B0A8-06A216E32802}"/>
                  </a:ext>
                </a:extLst>
              </p:cNvPr>
              <p:cNvSpPr/>
              <p:nvPr/>
            </p:nvSpPr>
            <p:spPr>
              <a:xfrm>
                <a:off x="1379503" y="2670638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C6FCD1A-0FF7-48B8-B886-7A93E1146F69}"/>
                  </a:ext>
                </a:extLst>
              </p:cNvPr>
              <p:cNvSpPr/>
              <p:nvPr/>
            </p:nvSpPr>
            <p:spPr>
              <a:xfrm>
                <a:off x="1379503" y="2784938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240199E-CDC5-458A-9DA0-738AB9DC369F}"/>
                  </a:ext>
                </a:extLst>
              </p:cNvPr>
              <p:cNvSpPr/>
              <p:nvPr/>
            </p:nvSpPr>
            <p:spPr>
              <a:xfrm>
                <a:off x="1379503" y="2975438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8F5DCC4-B5A7-413D-B793-ADFD9C9533DF}"/>
                  </a:ext>
                </a:extLst>
              </p:cNvPr>
              <p:cNvSpPr/>
              <p:nvPr/>
            </p:nvSpPr>
            <p:spPr>
              <a:xfrm>
                <a:off x="1379503" y="3165938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20" descr="Open folder with solid fill">
              <a:extLst>
                <a:ext uri="{FF2B5EF4-FFF2-40B4-BE49-F238E27FC236}">
                  <a16:creationId xmlns:a16="http://schemas.microsoft.com/office/drawing/2014/main" id="{0656B448-A7E4-41D4-8937-DAA4617B3814}"/>
                </a:ext>
              </a:extLst>
            </p:cNvPr>
            <p:cNvGrpSpPr/>
            <p:nvPr/>
          </p:nvGrpSpPr>
          <p:grpSpPr>
            <a:xfrm>
              <a:off x="1899656" y="2864307"/>
              <a:ext cx="680197" cy="680197"/>
              <a:chOff x="1899656" y="2864307"/>
              <a:chExt cx="680197" cy="680197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F91F4A0-63B8-4BC5-9F59-13DA7A7691DA}"/>
                  </a:ext>
                </a:extLst>
              </p:cNvPr>
              <p:cNvSpPr/>
              <p:nvPr/>
            </p:nvSpPr>
            <p:spPr>
              <a:xfrm>
                <a:off x="1963424" y="3006014"/>
                <a:ext cx="495976" cy="375532"/>
              </a:xfrm>
              <a:custGeom>
                <a:avLst/>
                <a:gdLst>
                  <a:gd name="connsiteX0" fmla="*/ 140999 w 495976"/>
                  <a:gd name="connsiteY0" fmla="*/ 120452 h 375532"/>
                  <a:gd name="connsiteX1" fmla="*/ 495977 w 495976"/>
                  <a:gd name="connsiteY1" fmla="*/ 120452 h 375532"/>
                  <a:gd name="connsiteX2" fmla="*/ 495977 w 495976"/>
                  <a:gd name="connsiteY2" fmla="*/ 85025 h 375532"/>
                  <a:gd name="connsiteX3" fmla="*/ 467635 w 495976"/>
                  <a:gd name="connsiteY3" fmla="*/ 56683 h 375532"/>
                  <a:gd name="connsiteX4" fmla="*/ 255074 w 495976"/>
                  <a:gd name="connsiteY4" fmla="*/ 56683 h 375532"/>
                  <a:gd name="connsiteX5" fmla="*/ 177135 w 495976"/>
                  <a:gd name="connsiteY5" fmla="*/ 4960 h 375532"/>
                  <a:gd name="connsiteX6" fmla="*/ 161547 w 495976"/>
                  <a:gd name="connsiteY6" fmla="*/ 0 h 375532"/>
                  <a:gd name="connsiteX7" fmla="*/ 28342 w 495976"/>
                  <a:gd name="connsiteY7" fmla="*/ 0 h 375532"/>
                  <a:gd name="connsiteX8" fmla="*/ 0 w 495976"/>
                  <a:gd name="connsiteY8" fmla="*/ 28342 h 375532"/>
                  <a:gd name="connsiteX9" fmla="*/ 0 w 495976"/>
                  <a:gd name="connsiteY9" fmla="*/ 375525 h 375532"/>
                  <a:gd name="connsiteX10" fmla="*/ 91401 w 495976"/>
                  <a:gd name="connsiteY10" fmla="*/ 153753 h 375532"/>
                  <a:gd name="connsiteX11" fmla="*/ 140999 w 495976"/>
                  <a:gd name="connsiteY11" fmla="*/ 120452 h 37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5976" h="375532">
                    <a:moveTo>
                      <a:pt x="140999" y="120452"/>
                    </a:moveTo>
                    <a:lnTo>
                      <a:pt x="495977" y="120452"/>
                    </a:lnTo>
                    <a:lnTo>
                      <a:pt x="495977" y="85025"/>
                    </a:lnTo>
                    <a:cubicBezTo>
                      <a:pt x="495977" y="69437"/>
                      <a:pt x="483223" y="56683"/>
                      <a:pt x="467635" y="56683"/>
                    </a:cubicBezTo>
                    <a:lnTo>
                      <a:pt x="255074" y="56683"/>
                    </a:lnTo>
                    <a:lnTo>
                      <a:pt x="177135" y="4960"/>
                    </a:lnTo>
                    <a:cubicBezTo>
                      <a:pt x="172175" y="2126"/>
                      <a:pt x="167215" y="0"/>
                      <a:pt x="161547" y="0"/>
                    </a:cubicBezTo>
                    <a:lnTo>
                      <a:pt x="28342" y="0"/>
                    </a:lnTo>
                    <a:cubicBezTo>
                      <a:pt x="12754" y="0"/>
                      <a:pt x="0" y="12754"/>
                      <a:pt x="0" y="28342"/>
                    </a:cubicBezTo>
                    <a:lnTo>
                      <a:pt x="0" y="375525"/>
                    </a:lnTo>
                    <a:cubicBezTo>
                      <a:pt x="0" y="376942"/>
                      <a:pt x="91401" y="153753"/>
                      <a:pt x="91401" y="153753"/>
                    </a:cubicBezTo>
                    <a:cubicBezTo>
                      <a:pt x="99904" y="133914"/>
                      <a:pt x="119034" y="120452"/>
                      <a:pt x="140999" y="120452"/>
                    </a:cubicBezTo>
                    <a:close/>
                  </a:path>
                </a:pathLst>
              </a:custGeom>
              <a:grpFill/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3A724F9-F478-4B62-AC75-29CC4441AF8F}"/>
                  </a:ext>
                </a:extLst>
              </p:cNvPr>
              <p:cNvSpPr/>
              <p:nvPr/>
            </p:nvSpPr>
            <p:spPr>
              <a:xfrm>
                <a:off x="1984680" y="3154807"/>
                <a:ext cx="531403" cy="247988"/>
              </a:xfrm>
              <a:custGeom>
                <a:avLst/>
                <a:gdLst>
                  <a:gd name="connsiteX0" fmla="*/ 531404 w 531403"/>
                  <a:gd name="connsiteY0" fmla="*/ 28342 h 247988"/>
                  <a:gd name="connsiteX1" fmla="*/ 505897 w 531403"/>
                  <a:gd name="connsiteY1" fmla="*/ 0 h 247988"/>
                  <a:gd name="connsiteX2" fmla="*/ 119743 w 531403"/>
                  <a:gd name="connsiteY2" fmla="*/ 0 h 247988"/>
                  <a:gd name="connsiteX3" fmla="*/ 95653 w 531403"/>
                  <a:gd name="connsiteY3" fmla="*/ 15588 h 247988"/>
                  <a:gd name="connsiteX4" fmla="*/ 0 w 531403"/>
                  <a:gd name="connsiteY4" fmla="*/ 247988 h 247988"/>
                  <a:gd name="connsiteX5" fmla="*/ 432209 w 531403"/>
                  <a:gd name="connsiteY5" fmla="*/ 247988 h 247988"/>
                  <a:gd name="connsiteX6" fmla="*/ 528570 w 531403"/>
                  <a:gd name="connsiteY6" fmla="*/ 41095 h 247988"/>
                  <a:gd name="connsiteX7" fmla="*/ 531404 w 531403"/>
                  <a:gd name="connsiteY7" fmla="*/ 28342 h 247988"/>
                  <a:gd name="connsiteX8" fmla="*/ 531404 w 531403"/>
                  <a:gd name="connsiteY8" fmla="*/ 28342 h 24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1403" h="247988">
                    <a:moveTo>
                      <a:pt x="531404" y="28342"/>
                    </a:moveTo>
                    <a:cubicBezTo>
                      <a:pt x="531404" y="13462"/>
                      <a:pt x="520776" y="1417"/>
                      <a:pt x="505897" y="0"/>
                    </a:cubicBezTo>
                    <a:lnTo>
                      <a:pt x="119743" y="0"/>
                    </a:lnTo>
                    <a:cubicBezTo>
                      <a:pt x="109115" y="0"/>
                      <a:pt x="99904" y="6377"/>
                      <a:pt x="95653" y="15588"/>
                    </a:cubicBezTo>
                    <a:lnTo>
                      <a:pt x="0" y="247988"/>
                    </a:lnTo>
                    <a:lnTo>
                      <a:pt x="432209" y="247988"/>
                    </a:lnTo>
                    <a:lnTo>
                      <a:pt x="528570" y="41095"/>
                    </a:lnTo>
                    <a:cubicBezTo>
                      <a:pt x="530695" y="36844"/>
                      <a:pt x="531404" y="32593"/>
                      <a:pt x="531404" y="28342"/>
                    </a:cubicBezTo>
                    <a:lnTo>
                      <a:pt x="531404" y="28342"/>
                    </a:lnTo>
                    <a:close/>
                  </a:path>
                </a:pathLst>
              </a:custGeom>
              <a:grpFill/>
              <a:ln w="70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3FED37-EDB3-40B2-9C8B-FA935D8F1B0A}"/>
              </a:ext>
            </a:extLst>
          </p:cNvPr>
          <p:cNvSpPr txBox="1">
            <a:spLocks/>
          </p:cNvSpPr>
          <p:nvPr/>
        </p:nvSpPr>
        <p:spPr>
          <a:xfrm>
            <a:off x="442387" y="2064131"/>
            <a:ext cx="1802312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400" dirty="0">
                <a:latin typeface="+mj-lt"/>
              </a:rPr>
              <a:t>Document cracking and field extraction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2A759198-2D32-4349-BAD9-78D1AD1A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160159" y="2825383"/>
            <a:ext cx="366768" cy="39670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/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D2D4C-7108-4E52-BA04-259EBA7812ED}"/>
              </a:ext>
            </a:extLst>
          </p:cNvPr>
          <p:cNvSpPr txBox="1">
            <a:spLocks/>
          </p:cNvSpPr>
          <p:nvPr/>
        </p:nvSpPr>
        <p:spPr>
          <a:xfrm>
            <a:off x="442387" y="3588001"/>
            <a:ext cx="1802312" cy="2062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{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metadata_storage_name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metadata_author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content,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normalized_images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  […],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…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CBFE5481-B33D-406D-9B7C-DF0908D80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>
            <a:off x="2253356" y="4213148"/>
            <a:ext cx="396708" cy="36676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/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CA9716-B0A7-9759-74A6-0C152907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18156" y="892451"/>
            <a:ext cx="1479606" cy="985511"/>
            <a:chOff x="4618156" y="1298028"/>
            <a:chExt cx="1479606" cy="985511"/>
          </a:xfrm>
        </p:grpSpPr>
        <p:pic>
          <p:nvPicPr>
            <p:cNvPr id="6" name="Graphic 5" descr="Checklist with solid fill">
              <a:extLst>
                <a:ext uri="{FF2B5EF4-FFF2-40B4-BE49-F238E27FC236}">
                  <a16:creationId xmlns:a16="http://schemas.microsoft.com/office/drawing/2014/main" id="{0F1908AD-48B2-473E-B67D-A1C4675FD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18156" y="1622578"/>
              <a:ext cx="660961" cy="66096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A62FF99-DAC9-43D7-8088-3A35490A7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07951" y="1298028"/>
              <a:ext cx="689811" cy="407453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F4BD8DF-23FE-4614-A1E2-651472E9F6EC}"/>
                </a:ext>
              </a:extLst>
            </p:cNvPr>
            <p:cNvCxnSpPr>
              <a:stCxn id="6" idx="3"/>
              <a:endCxn id="5" idx="2"/>
            </p:cNvCxnSpPr>
            <p:nvPr/>
          </p:nvCxnSpPr>
          <p:spPr>
            <a:xfrm flipV="1">
              <a:off x="5279117" y="1705481"/>
              <a:ext cx="473740" cy="2475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Left Brace 43">
            <a:extLst>
              <a:ext uri="{FF2B5EF4-FFF2-40B4-BE49-F238E27FC236}">
                <a16:creationId xmlns:a16="http://schemas.microsoft.com/office/drawing/2014/main" id="{DFF3B0D9-4525-48FE-B1F1-A9B2A9E49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65683" y="-393588"/>
            <a:ext cx="165186" cy="4921253"/>
          </a:xfrm>
          <a:prstGeom prst="leftBrace">
            <a:avLst>
              <a:gd name="adj1" fmla="val 8333"/>
              <a:gd name="adj2" fmla="val 56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9B87FA-B0B4-4242-8F2F-CF805BB78C21}"/>
              </a:ext>
            </a:extLst>
          </p:cNvPr>
          <p:cNvSpPr txBox="1"/>
          <p:nvPr/>
        </p:nvSpPr>
        <p:spPr>
          <a:xfrm>
            <a:off x="4108741" y="2076065"/>
            <a:ext cx="2048507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400" dirty="0">
                <a:latin typeface="+mj-lt"/>
              </a:rPr>
              <a:t>Enrichment pipeline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1E5C5F-4C09-42DE-864A-E196992B1E73}"/>
              </a:ext>
            </a:extLst>
          </p:cNvPr>
          <p:cNvSpPr txBox="1"/>
          <p:nvPr/>
        </p:nvSpPr>
        <p:spPr>
          <a:xfrm>
            <a:off x="2658719" y="2425976"/>
            <a:ext cx="1824082" cy="9925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dirty="0">
                <a:latin typeface="+mj-lt"/>
              </a:rPr>
              <a:t>Skill 1: Language Detection</a:t>
            </a:r>
          </a:p>
          <a:p>
            <a:pPr marL="174625" indent="-1143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Input: document/content</a:t>
            </a:r>
          </a:p>
          <a:p>
            <a:pPr marL="174625" indent="-1143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Output: document/language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3037D6-D6F0-491A-8716-A4DCEC628E30}"/>
              </a:ext>
            </a:extLst>
          </p:cNvPr>
          <p:cNvSpPr txBox="1">
            <a:spLocks/>
          </p:cNvSpPr>
          <p:nvPr/>
        </p:nvSpPr>
        <p:spPr>
          <a:xfrm>
            <a:off x="2658719" y="3588001"/>
            <a:ext cx="1824082" cy="1892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pPr marL="114300"/>
            <a:r>
              <a:rPr lang="en-US" dirty="0" err="1">
                <a:solidFill>
                  <a:schemeClr val="tx1"/>
                </a:solidFill>
              </a:rPr>
              <a:t>metadata_storage_name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metadata_author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r>
              <a:rPr lang="en-US" dirty="0">
                <a:solidFill>
                  <a:schemeClr val="tx1"/>
                </a:solidFill>
              </a:rPr>
              <a:t>  content,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normalized_images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[…],</a:t>
            </a:r>
          </a:p>
          <a:p>
            <a:r>
              <a:rPr lang="en-US" dirty="0">
                <a:solidFill>
                  <a:schemeClr val="tx1"/>
                </a:solidFill>
              </a:rPr>
              <a:t>  language,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58893068-104E-4370-9A74-2911EA7D7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>
            <a:off x="4429342" y="4213148"/>
            <a:ext cx="396708" cy="36676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/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6EE48C-BFB1-4B51-B19E-79D12996C971}"/>
              </a:ext>
            </a:extLst>
          </p:cNvPr>
          <p:cNvSpPr txBox="1">
            <a:spLocks/>
          </p:cNvSpPr>
          <p:nvPr/>
        </p:nvSpPr>
        <p:spPr>
          <a:xfrm>
            <a:off x="4772590" y="2425976"/>
            <a:ext cx="2534374" cy="977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dirty="0">
                <a:latin typeface="+mj-lt"/>
              </a:rPr>
              <a:t>Skill 2: OCR</a:t>
            </a:r>
          </a:p>
          <a:p>
            <a:pPr marL="174625" indent="-1143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Input: document/</a:t>
            </a:r>
            <a:r>
              <a:rPr lang="en-US" sz="1100" dirty="0" err="1"/>
              <a:t>normalized_images</a:t>
            </a:r>
            <a:r>
              <a:rPr lang="en-US" sz="1100" dirty="0"/>
              <a:t>/*</a:t>
            </a:r>
          </a:p>
          <a:p>
            <a:pPr marL="174625" indent="-1143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Output: document/</a:t>
            </a:r>
            <a:r>
              <a:rPr lang="en-US" sz="1100" dirty="0" err="1"/>
              <a:t>normalized_images</a:t>
            </a:r>
            <a:r>
              <a:rPr lang="en-US" sz="1100" dirty="0"/>
              <a:t>/*/text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410BF7-B8B8-45F6-88B7-AB5D6A1D4BF6}"/>
              </a:ext>
            </a:extLst>
          </p:cNvPr>
          <p:cNvSpPr txBox="1">
            <a:spLocks/>
          </p:cNvSpPr>
          <p:nvPr/>
        </p:nvSpPr>
        <p:spPr>
          <a:xfrm>
            <a:off x="4772590" y="3593962"/>
            <a:ext cx="2534374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{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metadata_storage_name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metadata_author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content,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normalized_images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  [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    {text},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  ],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language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1A63BD64-C2FB-4B29-B9A9-65682404C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>
            <a:off x="7253506" y="4213147"/>
            <a:ext cx="396708" cy="36676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/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3CA3F0-C814-4172-A2F6-48976DDB4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499473" y="1211785"/>
            <a:ext cx="575781" cy="668638"/>
            <a:chOff x="4422064" y="4140498"/>
            <a:chExt cx="754893" cy="876636"/>
          </a:xfrm>
          <a:solidFill>
            <a:schemeClr val="tx1"/>
          </a:solidFill>
        </p:grpSpPr>
        <p:grpSp>
          <p:nvGrpSpPr>
            <p:cNvPr id="29" name="Graphic 6" descr="Document outline">
              <a:extLst>
                <a:ext uri="{FF2B5EF4-FFF2-40B4-BE49-F238E27FC236}">
                  <a16:creationId xmlns:a16="http://schemas.microsoft.com/office/drawing/2014/main" id="{C36F900E-6C54-4F12-BBCE-B02070ABE9B5}"/>
                </a:ext>
              </a:extLst>
            </p:cNvPr>
            <p:cNvGrpSpPr/>
            <p:nvPr/>
          </p:nvGrpSpPr>
          <p:grpSpPr>
            <a:xfrm>
              <a:off x="4422064" y="4140498"/>
              <a:ext cx="341830" cy="455774"/>
              <a:chOff x="4422064" y="4140498"/>
              <a:chExt cx="341830" cy="455774"/>
            </a:xfrm>
            <a:grp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9F7F379-5CAA-4632-983B-3BCC735423FA}"/>
                  </a:ext>
                </a:extLst>
              </p:cNvPr>
              <p:cNvSpPr/>
              <p:nvPr/>
            </p:nvSpPr>
            <p:spPr>
              <a:xfrm>
                <a:off x="4479035" y="4334202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F2F778-8E24-4EDB-B251-7125E9FC5239}"/>
                  </a:ext>
                </a:extLst>
              </p:cNvPr>
              <p:cNvSpPr/>
              <p:nvPr/>
            </p:nvSpPr>
            <p:spPr>
              <a:xfrm>
                <a:off x="4479035" y="4288625"/>
                <a:ext cx="108246" cy="11394"/>
              </a:xfrm>
              <a:custGeom>
                <a:avLst/>
                <a:gdLst>
                  <a:gd name="connsiteX0" fmla="*/ 0 w 108246"/>
                  <a:gd name="connsiteY0" fmla="*/ 0 h 11394"/>
                  <a:gd name="connsiteX1" fmla="*/ 108246 w 108246"/>
                  <a:gd name="connsiteY1" fmla="*/ 0 h 11394"/>
                  <a:gd name="connsiteX2" fmla="*/ 108246 w 108246"/>
                  <a:gd name="connsiteY2" fmla="*/ 11394 h 11394"/>
                  <a:gd name="connsiteX3" fmla="*/ 0 w 108246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246" h="11394">
                    <a:moveTo>
                      <a:pt x="0" y="0"/>
                    </a:moveTo>
                    <a:lnTo>
                      <a:pt x="108246" y="0"/>
                    </a:lnTo>
                    <a:lnTo>
                      <a:pt x="108246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7DC74EA-7B67-4068-B2A6-8ED68A10B1B8}"/>
                  </a:ext>
                </a:extLst>
              </p:cNvPr>
              <p:cNvSpPr/>
              <p:nvPr/>
            </p:nvSpPr>
            <p:spPr>
              <a:xfrm>
                <a:off x="4479035" y="4379779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F78AB76-E19B-4382-8406-61033D504F63}"/>
                  </a:ext>
                </a:extLst>
              </p:cNvPr>
              <p:cNvSpPr/>
              <p:nvPr/>
            </p:nvSpPr>
            <p:spPr>
              <a:xfrm>
                <a:off x="4479035" y="4425357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9DF3768-347A-4931-85BF-209E5776055B}"/>
                  </a:ext>
                </a:extLst>
              </p:cNvPr>
              <p:cNvSpPr/>
              <p:nvPr/>
            </p:nvSpPr>
            <p:spPr>
              <a:xfrm>
                <a:off x="4479035" y="4470934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18B0C79-3409-4675-B47E-55BF192C89F0}"/>
                  </a:ext>
                </a:extLst>
              </p:cNvPr>
              <p:cNvSpPr/>
              <p:nvPr/>
            </p:nvSpPr>
            <p:spPr>
              <a:xfrm>
                <a:off x="4479035" y="4516512"/>
                <a:ext cx="227887" cy="11394"/>
              </a:xfrm>
              <a:custGeom>
                <a:avLst/>
                <a:gdLst>
                  <a:gd name="connsiteX0" fmla="*/ 0 w 227887"/>
                  <a:gd name="connsiteY0" fmla="*/ 0 h 11394"/>
                  <a:gd name="connsiteX1" fmla="*/ 227887 w 227887"/>
                  <a:gd name="connsiteY1" fmla="*/ 0 h 11394"/>
                  <a:gd name="connsiteX2" fmla="*/ 227887 w 227887"/>
                  <a:gd name="connsiteY2" fmla="*/ 11394 h 11394"/>
                  <a:gd name="connsiteX3" fmla="*/ 0 w 227887"/>
                  <a:gd name="connsiteY3" fmla="*/ 11394 h 1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87" h="11394">
                    <a:moveTo>
                      <a:pt x="0" y="0"/>
                    </a:moveTo>
                    <a:lnTo>
                      <a:pt x="227887" y="0"/>
                    </a:lnTo>
                    <a:lnTo>
                      <a:pt x="227887" y="11394"/>
                    </a:lnTo>
                    <a:lnTo>
                      <a:pt x="0" y="11394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65C271B-5B49-4F1B-8478-1A69B3470AC4}"/>
                  </a:ext>
                </a:extLst>
              </p:cNvPr>
              <p:cNvSpPr/>
              <p:nvPr/>
            </p:nvSpPr>
            <p:spPr>
              <a:xfrm>
                <a:off x="4422064" y="4140498"/>
                <a:ext cx="341830" cy="455774"/>
              </a:xfrm>
              <a:custGeom>
                <a:avLst/>
                <a:gdLst>
                  <a:gd name="connsiteX0" fmla="*/ 0 w 341830"/>
                  <a:gd name="connsiteY0" fmla="*/ 0 h 455774"/>
                  <a:gd name="connsiteX1" fmla="*/ 0 w 341830"/>
                  <a:gd name="connsiteY1" fmla="*/ 455774 h 455774"/>
                  <a:gd name="connsiteX2" fmla="*/ 341831 w 341830"/>
                  <a:gd name="connsiteY2" fmla="*/ 455774 h 455774"/>
                  <a:gd name="connsiteX3" fmla="*/ 341831 w 341830"/>
                  <a:gd name="connsiteY3" fmla="*/ 122979 h 455774"/>
                  <a:gd name="connsiteX4" fmla="*/ 218851 w 341830"/>
                  <a:gd name="connsiteY4" fmla="*/ 0 h 455774"/>
                  <a:gd name="connsiteX5" fmla="*/ 222287 w 341830"/>
                  <a:gd name="connsiteY5" fmla="*/ 19547 h 455774"/>
                  <a:gd name="connsiteX6" fmla="*/ 322284 w 341830"/>
                  <a:gd name="connsiteY6" fmla="*/ 119544 h 455774"/>
                  <a:gd name="connsiteX7" fmla="*/ 322283 w 341830"/>
                  <a:gd name="connsiteY7" fmla="*/ 119624 h 455774"/>
                  <a:gd name="connsiteX8" fmla="*/ 322244 w 341830"/>
                  <a:gd name="connsiteY8" fmla="*/ 119641 h 455774"/>
                  <a:gd name="connsiteX9" fmla="*/ 222190 w 341830"/>
                  <a:gd name="connsiteY9" fmla="*/ 119641 h 455774"/>
                  <a:gd name="connsiteX10" fmla="*/ 222190 w 341830"/>
                  <a:gd name="connsiteY10" fmla="*/ 19587 h 455774"/>
                  <a:gd name="connsiteX11" fmla="*/ 222247 w 341830"/>
                  <a:gd name="connsiteY11" fmla="*/ 19530 h 455774"/>
                  <a:gd name="connsiteX12" fmla="*/ 222287 w 341830"/>
                  <a:gd name="connsiteY12" fmla="*/ 19547 h 455774"/>
                  <a:gd name="connsiteX13" fmla="*/ 11394 w 341830"/>
                  <a:gd name="connsiteY13" fmla="*/ 444380 h 455774"/>
                  <a:gd name="connsiteX14" fmla="*/ 11394 w 341830"/>
                  <a:gd name="connsiteY14" fmla="*/ 11394 h 455774"/>
                  <a:gd name="connsiteX15" fmla="*/ 210796 w 341830"/>
                  <a:gd name="connsiteY15" fmla="*/ 11394 h 455774"/>
                  <a:gd name="connsiteX16" fmla="*/ 210796 w 341830"/>
                  <a:gd name="connsiteY16" fmla="*/ 131035 h 455774"/>
                  <a:gd name="connsiteX17" fmla="*/ 330436 w 341830"/>
                  <a:gd name="connsiteY17" fmla="*/ 131035 h 455774"/>
                  <a:gd name="connsiteX18" fmla="*/ 330436 w 341830"/>
                  <a:gd name="connsiteY18" fmla="*/ 444380 h 455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41830" h="455774">
                    <a:moveTo>
                      <a:pt x="0" y="0"/>
                    </a:moveTo>
                    <a:lnTo>
                      <a:pt x="0" y="455774"/>
                    </a:lnTo>
                    <a:lnTo>
                      <a:pt x="341831" y="455774"/>
                    </a:lnTo>
                    <a:lnTo>
                      <a:pt x="341831" y="122979"/>
                    </a:lnTo>
                    <a:lnTo>
                      <a:pt x="218851" y="0"/>
                    </a:lnTo>
                    <a:close/>
                    <a:moveTo>
                      <a:pt x="222287" y="19547"/>
                    </a:moveTo>
                    <a:lnTo>
                      <a:pt x="322284" y="119544"/>
                    </a:lnTo>
                    <a:cubicBezTo>
                      <a:pt x="322306" y="119566"/>
                      <a:pt x="322305" y="119603"/>
                      <a:pt x="322283" y="119624"/>
                    </a:cubicBezTo>
                    <a:cubicBezTo>
                      <a:pt x="322272" y="119634"/>
                      <a:pt x="322259" y="119641"/>
                      <a:pt x="322244" y="119641"/>
                    </a:cubicBezTo>
                    <a:lnTo>
                      <a:pt x="222190" y="119641"/>
                    </a:lnTo>
                    <a:lnTo>
                      <a:pt x="222190" y="19587"/>
                    </a:lnTo>
                    <a:cubicBezTo>
                      <a:pt x="222190" y="19556"/>
                      <a:pt x="222216" y="19530"/>
                      <a:pt x="222247" y="19530"/>
                    </a:cubicBezTo>
                    <a:cubicBezTo>
                      <a:pt x="222262" y="19531"/>
                      <a:pt x="222277" y="19537"/>
                      <a:pt x="222287" y="19547"/>
                    </a:cubicBezTo>
                    <a:close/>
                    <a:moveTo>
                      <a:pt x="11394" y="444380"/>
                    </a:moveTo>
                    <a:lnTo>
                      <a:pt x="11394" y="11394"/>
                    </a:lnTo>
                    <a:lnTo>
                      <a:pt x="210796" y="11394"/>
                    </a:lnTo>
                    <a:lnTo>
                      <a:pt x="210796" y="131035"/>
                    </a:lnTo>
                    <a:lnTo>
                      <a:pt x="330436" y="131035"/>
                    </a:lnTo>
                    <a:lnTo>
                      <a:pt x="330436" y="444380"/>
                    </a:lnTo>
                    <a:close/>
                  </a:path>
                </a:pathLst>
              </a:custGeom>
              <a:grpFill/>
              <a:ln w="56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18" descr="Gears with solid fill">
              <a:extLst>
                <a:ext uri="{FF2B5EF4-FFF2-40B4-BE49-F238E27FC236}">
                  <a16:creationId xmlns:a16="http://schemas.microsoft.com/office/drawing/2014/main" id="{09E97D43-DE9E-4684-8ADA-659D955CBE1F}"/>
                </a:ext>
              </a:extLst>
            </p:cNvPr>
            <p:cNvGrpSpPr/>
            <p:nvPr/>
          </p:nvGrpSpPr>
          <p:grpSpPr>
            <a:xfrm>
              <a:off x="4555928" y="4265612"/>
              <a:ext cx="621029" cy="751522"/>
              <a:chOff x="4555928" y="4265612"/>
              <a:chExt cx="621029" cy="751522"/>
            </a:xfrm>
            <a:grp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2F0685-5E14-4356-AD33-B79789A7413E}"/>
                  </a:ext>
                </a:extLst>
              </p:cNvPr>
              <p:cNvSpPr/>
              <p:nvPr/>
            </p:nvSpPr>
            <p:spPr>
              <a:xfrm>
                <a:off x="4771194" y="4265612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D5266EE-0465-4918-B4ED-6A5A0C67D267}"/>
                  </a:ext>
                </a:extLst>
              </p:cNvPr>
              <p:cNvSpPr/>
              <p:nvPr/>
            </p:nvSpPr>
            <p:spPr>
              <a:xfrm>
                <a:off x="4555928" y="4612322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5E95B52-380D-4CC2-9440-849891A8C5FB}"/>
              </a:ext>
            </a:extLst>
          </p:cNvPr>
          <p:cNvSpPr txBox="1">
            <a:spLocks/>
          </p:cNvSpPr>
          <p:nvPr/>
        </p:nvSpPr>
        <p:spPr>
          <a:xfrm>
            <a:off x="8251853" y="2087327"/>
            <a:ext cx="1071020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400" dirty="0">
                <a:latin typeface="+mj-lt"/>
              </a:rPr>
              <a:t>Indexing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711295-52ED-415C-8F99-5C2F2E2F064E}"/>
              </a:ext>
            </a:extLst>
          </p:cNvPr>
          <p:cNvSpPr txBox="1">
            <a:spLocks/>
          </p:cNvSpPr>
          <p:nvPr/>
        </p:nvSpPr>
        <p:spPr>
          <a:xfrm>
            <a:off x="7596753" y="2425976"/>
            <a:ext cx="3930974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dirty="0">
                <a:latin typeface="+mj-lt"/>
              </a:rPr>
              <a:t>Skill 3: Merge</a:t>
            </a:r>
          </a:p>
          <a:p>
            <a:pPr marL="174625" indent="-1143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Input: document/content</a:t>
            </a:r>
          </a:p>
          <a:p>
            <a:pPr marL="174625" indent="-1143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Input: document/</a:t>
            </a:r>
            <a:r>
              <a:rPr lang="en-US" sz="1100" dirty="0" err="1"/>
              <a:t>normalized_images</a:t>
            </a:r>
            <a:r>
              <a:rPr lang="en-US" sz="1100" dirty="0"/>
              <a:t>/*/text</a:t>
            </a:r>
          </a:p>
          <a:p>
            <a:pPr marL="174625" indent="-1143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Output: document/</a:t>
            </a:r>
            <a:r>
              <a:rPr lang="en-US" sz="1100" dirty="0" err="1"/>
              <a:t>merged_content</a:t>
            </a:r>
            <a:endParaRPr 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7CCF03-C294-4D00-96F4-FC5F4954F467}"/>
              </a:ext>
            </a:extLst>
          </p:cNvPr>
          <p:cNvSpPr txBox="1">
            <a:spLocks/>
          </p:cNvSpPr>
          <p:nvPr/>
        </p:nvSpPr>
        <p:spPr>
          <a:xfrm>
            <a:off x="7596753" y="3613286"/>
            <a:ext cx="1852090" cy="2631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{ </a:t>
            </a:r>
          </a:p>
          <a:p>
            <a:pPr indent="114300">
              <a:spcAft>
                <a:spcPts val="600"/>
              </a:spcAft>
            </a:pP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metadata_storage_name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metadata_author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content,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normalized_images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  [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    {text}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  ],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language,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merged_content</a:t>
            </a:r>
            <a:endParaRPr lang="en-US" sz="11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B5FE84-AACF-4310-9B00-41AE874AC591}"/>
              </a:ext>
            </a:extLst>
          </p:cNvPr>
          <p:cNvSpPr txBox="1"/>
          <p:nvPr/>
        </p:nvSpPr>
        <p:spPr>
          <a:xfrm>
            <a:off x="9593022" y="3768851"/>
            <a:ext cx="39273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Explicit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9AF49C3-B60B-4707-9401-BA04F3A62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40944" y="3958143"/>
            <a:ext cx="92064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37FB912-F1E7-4088-BCBC-FD40D5DBDBEA}"/>
              </a:ext>
            </a:extLst>
          </p:cNvPr>
          <p:cNvSpPr txBox="1">
            <a:spLocks/>
          </p:cNvSpPr>
          <p:nvPr/>
        </p:nvSpPr>
        <p:spPr>
          <a:xfrm>
            <a:off x="9197217" y="4024462"/>
            <a:ext cx="83837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field mappings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3AC35C-6442-4BD2-9D36-492802738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82510" y="4209380"/>
            <a:ext cx="1279082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A4F9706-382B-4753-9042-F8CD9603BD91}"/>
              </a:ext>
            </a:extLst>
          </p:cNvPr>
          <p:cNvSpPr txBox="1">
            <a:spLocks/>
          </p:cNvSpPr>
          <p:nvPr/>
        </p:nvSpPr>
        <p:spPr>
          <a:xfrm>
            <a:off x="9581801" y="4258360"/>
            <a:ext cx="41357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Implicit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743A2B-3AC4-451E-A111-BC5685228A8C}"/>
              </a:ext>
            </a:extLst>
          </p:cNvPr>
          <p:cNvSpPr txBox="1"/>
          <p:nvPr/>
        </p:nvSpPr>
        <p:spPr>
          <a:xfrm rot="19651480">
            <a:off x="8557942" y="4934342"/>
            <a:ext cx="1624484" cy="44935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output field mappings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F171540-8229-A492-3D97-CE429EEC6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00402" y="4450080"/>
            <a:ext cx="1793668" cy="1362134"/>
            <a:chOff x="8500402" y="4259580"/>
            <a:chExt cx="1718018" cy="1362134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70D2C93-143A-4EE0-9E0A-67E2146DE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0402" y="4259580"/>
              <a:ext cx="1672298" cy="112374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F10071E-9E34-4358-833F-665C1B671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342" y="4579620"/>
              <a:ext cx="1456078" cy="104209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9B35D6-CF15-4B49-BB87-53D9BF5A9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484286" y="1083491"/>
            <a:ext cx="727694" cy="794471"/>
            <a:chOff x="5794375" y="2101850"/>
            <a:chExt cx="971021" cy="1060128"/>
          </a:xfrm>
          <a:solidFill>
            <a:schemeClr val="tx1"/>
          </a:solidFill>
        </p:grpSpPr>
        <p:sp>
          <p:nvSpPr>
            <p:cNvPr id="17" name="Graphic 16" descr="Magnifying glass with solid fill">
              <a:extLst>
                <a:ext uri="{FF2B5EF4-FFF2-40B4-BE49-F238E27FC236}">
                  <a16:creationId xmlns:a16="http://schemas.microsoft.com/office/drawing/2014/main" id="{0A114C9A-E65E-4E95-B1D7-5902BC9483B6}"/>
                </a:ext>
              </a:extLst>
            </p:cNvPr>
            <p:cNvSpPr/>
            <p:nvPr/>
          </p:nvSpPr>
          <p:spPr>
            <a:xfrm>
              <a:off x="6013515" y="2409504"/>
              <a:ext cx="751881" cy="752474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Content Placeholder 4" descr="List with solid fill">
              <a:extLst>
                <a:ext uri="{FF2B5EF4-FFF2-40B4-BE49-F238E27FC236}">
                  <a16:creationId xmlns:a16="http://schemas.microsoft.com/office/drawing/2014/main" id="{BB26ECC7-725E-4ABC-9E92-6CDDA4309792}"/>
                </a:ext>
              </a:extLst>
            </p:cNvPr>
            <p:cNvGrpSpPr/>
            <p:nvPr/>
          </p:nvGrpSpPr>
          <p:grpSpPr>
            <a:xfrm>
              <a:off x="5794375" y="2101850"/>
              <a:ext cx="590550" cy="762000"/>
              <a:chOff x="5794375" y="2101850"/>
              <a:chExt cx="590550" cy="762000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46DCB9-6DA1-44FC-9D4E-9123D0AD5C9D}"/>
                  </a:ext>
                </a:extLst>
              </p:cNvPr>
              <p:cNvSpPr/>
              <p:nvPr/>
            </p:nvSpPr>
            <p:spPr>
              <a:xfrm>
                <a:off x="5794375" y="2101850"/>
                <a:ext cx="590550" cy="762000"/>
              </a:xfrm>
              <a:custGeom>
                <a:avLst/>
                <a:gdLst>
                  <a:gd name="connsiteX0" fmla="*/ 533400 w 590550"/>
                  <a:gd name="connsiteY0" fmla="*/ 704850 h 762000"/>
                  <a:gd name="connsiteX1" fmla="*/ 57150 w 590550"/>
                  <a:gd name="connsiteY1" fmla="*/ 704850 h 762000"/>
                  <a:gd name="connsiteX2" fmla="*/ 57150 w 590550"/>
                  <a:gd name="connsiteY2" fmla="*/ 57150 h 762000"/>
                  <a:gd name="connsiteX3" fmla="*/ 533400 w 590550"/>
                  <a:gd name="connsiteY3" fmla="*/ 57150 h 762000"/>
                  <a:gd name="connsiteX4" fmla="*/ 533400 w 590550"/>
                  <a:gd name="connsiteY4" fmla="*/ 704850 h 762000"/>
                  <a:gd name="connsiteX5" fmla="*/ 590550 w 590550"/>
                  <a:gd name="connsiteY5" fmla="*/ 0 h 762000"/>
                  <a:gd name="connsiteX6" fmla="*/ 0 w 590550"/>
                  <a:gd name="connsiteY6" fmla="*/ 0 h 762000"/>
                  <a:gd name="connsiteX7" fmla="*/ 0 w 590550"/>
                  <a:gd name="connsiteY7" fmla="*/ 762000 h 762000"/>
                  <a:gd name="connsiteX8" fmla="*/ 590550 w 590550"/>
                  <a:gd name="connsiteY8" fmla="*/ 762000 h 762000"/>
                  <a:gd name="connsiteX9" fmla="*/ 590550 w 590550"/>
                  <a:gd name="connsiteY9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0550" h="762000">
                    <a:moveTo>
                      <a:pt x="533400" y="704850"/>
                    </a:moveTo>
                    <a:lnTo>
                      <a:pt x="57150" y="704850"/>
                    </a:lnTo>
                    <a:lnTo>
                      <a:pt x="57150" y="57150"/>
                    </a:lnTo>
                    <a:lnTo>
                      <a:pt x="533400" y="57150"/>
                    </a:lnTo>
                    <a:lnTo>
                      <a:pt x="533400" y="704850"/>
                    </a:lnTo>
                    <a:close/>
                    <a:moveTo>
                      <a:pt x="590550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62140E-F44A-4080-98EA-C093F0F31679}"/>
                  </a:ext>
                </a:extLst>
              </p:cNvPr>
              <p:cNvSpPr/>
              <p:nvPr/>
            </p:nvSpPr>
            <p:spPr>
              <a:xfrm>
                <a:off x="6184900" y="221615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D0B3D9-4CCB-486F-AF23-54ED76791510}"/>
                  </a:ext>
                </a:extLst>
              </p:cNvPr>
              <p:cNvSpPr/>
              <p:nvPr/>
            </p:nvSpPr>
            <p:spPr>
              <a:xfrm>
                <a:off x="5918200" y="223520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904257D-A6F8-4169-B013-035DE730F044}"/>
                  </a:ext>
                </a:extLst>
              </p:cNvPr>
              <p:cNvSpPr/>
              <p:nvPr/>
            </p:nvSpPr>
            <p:spPr>
              <a:xfrm>
                <a:off x="6184900" y="236855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1BE9AAF-EF22-4434-A490-736368A9B561}"/>
                  </a:ext>
                </a:extLst>
              </p:cNvPr>
              <p:cNvSpPr/>
              <p:nvPr/>
            </p:nvSpPr>
            <p:spPr>
              <a:xfrm>
                <a:off x="5918200" y="238760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6B3B886-4AB0-4299-9107-965D4F73930D}"/>
                  </a:ext>
                </a:extLst>
              </p:cNvPr>
              <p:cNvSpPr/>
              <p:nvPr/>
            </p:nvSpPr>
            <p:spPr>
              <a:xfrm>
                <a:off x="6184900" y="252095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7219ABF-7411-4BE5-9C59-B93E382636BB}"/>
                  </a:ext>
                </a:extLst>
              </p:cNvPr>
              <p:cNvSpPr/>
              <p:nvPr/>
            </p:nvSpPr>
            <p:spPr>
              <a:xfrm>
                <a:off x="5918200" y="254000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E6004F4-A737-4D07-B114-547ED61BC427}"/>
                  </a:ext>
                </a:extLst>
              </p:cNvPr>
              <p:cNvSpPr/>
              <p:nvPr/>
            </p:nvSpPr>
            <p:spPr>
              <a:xfrm>
                <a:off x="6184900" y="2673350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  <a:gd name="connsiteX3" fmla="*/ 0 w 7620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ADE9E6D-7254-40E4-A474-42EB85202ED2}"/>
                  </a:ext>
                </a:extLst>
              </p:cNvPr>
              <p:cNvSpPr/>
              <p:nvPr/>
            </p:nvSpPr>
            <p:spPr>
              <a:xfrm>
                <a:off x="5918200" y="2692400"/>
                <a:ext cx="190500" cy="38100"/>
              </a:xfrm>
              <a:custGeom>
                <a:avLst/>
                <a:gdLst>
                  <a:gd name="connsiteX0" fmla="*/ 0 w 190500"/>
                  <a:gd name="connsiteY0" fmla="*/ 0 h 38100"/>
                  <a:gd name="connsiteX1" fmla="*/ 190500 w 190500"/>
                  <a:gd name="connsiteY1" fmla="*/ 0 h 38100"/>
                  <a:gd name="connsiteX2" fmla="*/ 190500 w 190500"/>
                  <a:gd name="connsiteY2" fmla="*/ 38100 h 38100"/>
                  <a:gd name="connsiteX3" fmla="*/ 0 w 19050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38100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B3BBC97-E5BA-4054-8759-657EB804C971}"/>
              </a:ext>
            </a:extLst>
          </p:cNvPr>
          <p:cNvSpPr txBox="1">
            <a:spLocks/>
          </p:cNvSpPr>
          <p:nvPr/>
        </p:nvSpPr>
        <p:spPr>
          <a:xfrm>
            <a:off x="10190147" y="2082078"/>
            <a:ext cx="1290165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400" dirty="0">
                <a:latin typeface="+mj-lt"/>
              </a:rPr>
              <a:t>Index fields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0FAD9F-C1B8-424A-8864-86CBC813F968}"/>
              </a:ext>
            </a:extLst>
          </p:cNvPr>
          <p:cNvSpPr txBox="1">
            <a:spLocks/>
          </p:cNvSpPr>
          <p:nvPr/>
        </p:nvSpPr>
        <p:spPr>
          <a:xfrm>
            <a:off x="10189866" y="3613286"/>
            <a:ext cx="1384995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{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file_name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metadata_author</a:t>
            </a: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language,</a:t>
            </a: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alibri" panose="020F0502020204030204" pitchFamily="34" charset="0"/>
              </a:rPr>
              <a:t>document_text</a:t>
            </a:r>
            <a:endParaRPr lang="en-US" sz="11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100" dirty="0">
                <a:latin typeface="Consolas" panose="020B0609020204030204" pitchFamily="49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A1B0832-7630-F7A7-A2FA-90C2A2429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217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1F81-5AB0-4D61-B5AA-06CCB4C7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0536938" cy="492443"/>
          </a:xfrm>
        </p:spPr>
        <p:txBody>
          <a:bodyPr/>
          <a:lstStyle/>
          <a:p>
            <a:r>
              <a:rPr lang="en-US" dirty="0"/>
              <a:t>Demo – Create an Azure Cognitive Search Solution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ECA540-6424-E0A6-5A27-3B15079A9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A22266-134E-9E9C-A462-7B1118EEEE56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33">
              <a:extLst>
                <a:ext uri="{FF2B5EF4-FFF2-40B4-BE49-F238E27FC236}">
                  <a16:creationId xmlns:a16="http://schemas.microsoft.com/office/drawing/2014/main" id="{B1501A88-94F8-B031-C4BD-A55B5B48E4D6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10B6EF8-944B-42AA-12E1-0AEC4A707A65}"/>
              </a:ext>
            </a:extLst>
          </p:cNvPr>
          <p:cNvSpPr txBox="1">
            <a:spLocks/>
          </p:cNvSpPr>
          <p:nvPr/>
        </p:nvSpPr>
        <p:spPr>
          <a:xfrm>
            <a:off x="4356039" y="1926472"/>
            <a:ext cx="5364224" cy="14773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spc="0" baseline="0">
                <a:latin typeface="+mj-lt"/>
                <a:cs typeface="Segoe UI" panose="020B0502040204020203" pitchFamily="34" charset="0"/>
              </a:defRPr>
            </a:lvl1pPr>
            <a:lvl2pPr marL="265176" marR="0" indent="-109728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spc="0" baseline="0"/>
            </a:lvl2pPr>
            <a:lvl3pPr marL="384048" marR="0" indent="-118872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spcBef>
                <a:spcPts val="1800"/>
              </a:spcBef>
            </a:pPr>
            <a:r>
              <a:rPr lang="en-US" sz="2200" dirty="0"/>
              <a:t>Create an indexing solution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Modify an indexing solution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Query an index from a client application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95AB282-C05E-5BDD-A3D3-C1A53258E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767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Create a custom skill for Azure AI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069A2-7E41-F786-8FCC-74B8B4EC9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32D07151C35047978CBB2C9B85873C" ma:contentTypeVersion="12" ma:contentTypeDescription="Create a new document." ma:contentTypeScope="" ma:versionID="3534ca723f0afde11e2a11eecba4c346">
  <xsd:schema xmlns:xsd="http://www.w3.org/2001/XMLSchema" xmlns:xs="http://www.w3.org/2001/XMLSchema" xmlns:p="http://schemas.microsoft.com/office/2006/metadata/properties" xmlns:ns1="http://schemas.microsoft.com/sharepoint/v3" xmlns:ns2="65939125-e560-4c0d-b0c5-36d0cbbdefe7" xmlns:ns3="e9b40ee8-a410-479f-a3f0-3e55b31bc197" targetNamespace="http://schemas.microsoft.com/office/2006/metadata/properties" ma:root="true" ma:fieldsID="f016192c923787f1dfe767fe6eb19d52" ns1:_="" ns2:_="" ns3:_="">
    <xsd:import namespace="http://schemas.microsoft.com/sharepoint/v3"/>
    <xsd:import namespace="65939125-e560-4c0d-b0c5-36d0cbbdefe7"/>
    <xsd:import namespace="e9b40ee8-a410-479f-a3f0-3e55b31bc19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39125-e560-4c0d-b0c5-36d0cbbdefe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40ee8-a410-479f-a3f0-3e55b31bc19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ae8649e-307b-442d-9f75-1cd1fb9eba4e}" ma:internalName="TaxCatchAll" ma:showField="CatchAllData" ma:web="e9b40ee8-a410-479f-a3f0-3e55b31bc1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65939125-e560-4c0d-b0c5-36d0cbbdefe7">
      <Terms xmlns="http://schemas.microsoft.com/office/infopath/2007/PartnerControls"/>
    </lcf76f155ced4ddcb4097134ff3c332f>
    <TaxCatchAll xmlns="e9b40ee8-a410-479f-a3f0-3e55b31bc19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0D26AF-8F3C-4CB8-9F96-01856A6E40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5939125-e560-4c0d-b0c5-36d0cbbdefe7"/>
    <ds:schemaRef ds:uri="e9b40ee8-a410-479f-a3f0-3e55b31bc1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2D98C-37E6-4B8A-9723-B4B6D70359A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5939125-e560-4c0d-b0c5-36d0cbbdefe7"/>
    <ds:schemaRef ds:uri="e9b40ee8-a410-479f-a3f0-3e55b31bc197"/>
  </ds:schemaRefs>
</ds:datastoreItem>
</file>

<file path=customXml/itemProps3.xml><?xml version="1.0" encoding="utf-8"?>
<ds:datastoreItem xmlns:ds="http://schemas.openxmlformats.org/officeDocument/2006/customXml" ds:itemID="{DC1C4E83-CB41-46F9-9E64-79AA04F23DD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1979</Words>
  <Application>Microsoft Office PowerPoint</Application>
  <PresentationFormat>Widescreen</PresentationFormat>
  <Paragraphs>371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Consolas</vt:lpstr>
      <vt:lpstr>Segoe UI</vt:lpstr>
      <vt:lpstr>Segoe UI Light</vt:lpstr>
      <vt:lpstr>Segoe UI Semibold</vt:lpstr>
      <vt:lpstr>Wingdings</vt:lpstr>
      <vt:lpstr>1_LIGHT MODE</vt:lpstr>
      <vt:lpstr>Creating a Knowledge Mining Solution</vt:lpstr>
      <vt:lpstr>Agenda </vt:lpstr>
      <vt:lpstr>Implementing an Intelligent Search Solution</vt:lpstr>
      <vt:lpstr>Learning Objectives</vt:lpstr>
      <vt:lpstr>Azure AI Search</vt:lpstr>
      <vt:lpstr>Core Components of a AI Search Solution</vt:lpstr>
      <vt:lpstr>How an Enrichment Pipeline Works</vt:lpstr>
      <vt:lpstr>Demo – Create an Azure Cognitive Search Solution</vt:lpstr>
      <vt:lpstr>Create a custom skill for Azure AI Search</vt:lpstr>
      <vt:lpstr>Introduction to Custom Skills</vt:lpstr>
      <vt:lpstr>Custom Skill Interfaces</vt:lpstr>
      <vt:lpstr>Adding a Custom Skill to a Skillset</vt:lpstr>
      <vt:lpstr>Exercise – Create a Custom Skill for Azure AI Search</vt:lpstr>
      <vt:lpstr>Creating a Knowledge Store</vt:lpstr>
      <vt:lpstr>What is a Knowledge Store?</vt:lpstr>
      <vt:lpstr>Using the Shaper Skill for Projections</vt:lpstr>
      <vt:lpstr>Implementing a Knowledge Store</vt:lpstr>
      <vt:lpstr>Extended interactive exercises – Create a Knowledge Store with Azure AI Search</vt:lpstr>
      <vt:lpstr>Learning Path Recap</vt:lpstr>
      <vt:lpstr>Closing slide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2023-08-17T13:05:13Z</dcterms:created>
  <dcterms:modified xsi:type="dcterms:W3CDTF">2025-05-10T23:04:36Z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Application">
    <vt:lpwstr>Microsoft Azure Information Protection</vt:lpwstr>
  </property>
  <property fmtid="{D5CDD505-2E9C-101B-9397-08002B2CF9AE}" pid="3" name="_dlc_policyId">
    <vt:lpwstr>0x01010070AB3889E58DB141A6E1281B02136174|-369733750</vt:lpwstr>
  </property>
  <property fmtid="{D5CDD505-2E9C-101B-9397-08002B2CF9AE}" pid="4" name="MSIP_Label_f42aa342-8706-4288-bd11-ebb85995028c_Enabled">
    <vt:lpwstr>True</vt:lpwstr>
  </property>
  <property fmtid="{D5CDD505-2E9C-101B-9397-08002B2CF9AE}" pid="5" name="MediaServiceImageTags">
    <vt:lpwstr/>
  </property>
  <property fmtid="{D5CDD505-2E9C-101B-9397-08002B2CF9AE}" pid="6" name="ContentTypeId">
    <vt:lpwstr>0x0101002E32D07151C35047978CBB2C9B85873C</vt:lpwstr>
  </property>
  <property fmtid="{D5CDD505-2E9C-101B-9397-08002B2CF9AE}" pid="7" name="Audience">
    <vt:lpwstr/>
  </property>
  <property fmtid="{D5CDD505-2E9C-101B-9397-08002B2CF9AE}" pid="8" name="MSIP_Label_f42aa342-8706-4288-bd11-ebb85995028c_SetDate">
    <vt:lpwstr>2017-08-29T14:27:20.8568347-07:00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SiteId">
    <vt:lpwstr>72f988bf-86f1-41af-91ab-2d7cd011db47</vt:lpwstr>
  </property>
  <property fmtid="{D5CDD505-2E9C-101B-9397-08002B2CF9AE}" pid="11" name="Campaign">
    <vt:lpwstr/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Track">
    <vt:lpwstr/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Event Venue">
    <vt:lpwstr/>
  </property>
  <property fmtid="{D5CDD505-2E9C-101B-9397-08002B2CF9AE}" pid="16" name="IsMyDocuments">
    <vt:bool>true</vt:bool>
  </property>
  <property fmtid="{D5CDD505-2E9C-101B-9397-08002B2CF9AE}" pid="17" name="Sensitivity">
    <vt:lpwstr>General</vt:lpwstr>
  </property>
  <property fmtid="{D5CDD505-2E9C-101B-9397-08002B2CF9AE}" pid="18" name="MSIP_Label_f42aa342-8706-4288-bd11-ebb85995028c_Ref">
    <vt:lpwstr>https://api.informationprotection.azure.com/api/72f988bf-86f1-41af-91ab-2d7cd011db47</vt:lpwstr>
  </property>
  <property fmtid="{D5CDD505-2E9C-101B-9397-08002B2CF9AE}" pid="19" name="Product">
    <vt:lpwstr/>
  </property>
  <property fmtid="{D5CDD505-2E9C-101B-9397-08002B2CF9AE}" pid="20" name="Event Location">
    <vt:lpwstr/>
  </property>
  <property fmtid="{D5CDD505-2E9C-101B-9397-08002B2CF9AE}" pid="21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22" name="Event1">
    <vt:lpwstr>622;#Unassigned|2c8af875-f38a-40b8-a0a9-056aed3fc8c0</vt:lpwstr>
  </property>
</Properties>
</file>